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67" r:id="rId4"/>
  </p:sldMasterIdLst>
  <p:notesMasterIdLst>
    <p:notesMasterId r:id="rId35"/>
  </p:notesMasterIdLst>
  <p:handoutMasterIdLst>
    <p:handoutMasterId r:id="rId36"/>
  </p:handoutMasterIdLst>
  <p:sldIdLst>
    <p:sldId id="256" r:id="rId5"/>
    <p:sldId id="273" r:id="rId6"/>
    <p:sldId id="281" r:id="rId7"/>
    <p:sldId id="274" r:id="rId8"/>
    <p:sldId id="282" r:id="rId9"/>
    <p:sldId id="292" r:id="rId10"/>
    <p:sldId id="293" r:id="rId11"/>
    <p:sldId id="283" r:id="rId12"/>
    <p:sldId id="285" r:id="rId13"/>
    <p:sldId id="305" r:id="rId14"/>
    <p:sldId id="286" r:id="rId15"/>
    <p:sldId id="289" r:id="rId16"/>
    <p:sldId id="287" r:id="rId17"/>
    <p:sldId id="288" r:id="rId18"/>
    <p:sldId id="306" r:id="rId19"/>
    <p:sldId id="307" r:id="rId20"/>
    <p:sldId id="308" r:id="rId21"/>
    <p:sldId id="310" r:id="rId22"/>
    <p:sldId id="290" r:id="rId23"/>
    <p:sldId id="302" r:id="rId24"/>
    <p:sldId id="295" r:id="rId25"/>
    <p:sldId id="297" r:id="rId26"/>
    <p:sldId id="300" r:id="rId27"/>
    <p:sldId id="303" r:id="rId28"/>
    <p:sldId id="301" r:id="rId29"/>
    <p:sldId id="299" r:id="rId30"/>
    <p:sldId id="298" r:id="rId31"/>
    <p:sldId id="284" r:id="rId32"/>
    <p:sldId id="312" r:id="rId33"/>
    <p:sldId id="311"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2809" autoAdjust="0"/>
  </p:normalViewPr>
  <p:slideViewPr>
    <p:cSldViewPr snapToGrid="0">
      <p:cViewPr varScale="1">
        <p:scale>
          <a:sx n="91" d="100"/>
          <a:sy n="91" d="100"/>
        </p:scale>
        <p:origin x="1350" y="96"/>
      </p:cViewPr>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A259BEA-82BC-4476-91F2-380E77DBADB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29DE9C3-2AB8-44E5-BCFE-5DD42DFC56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D7858F-6309-4F09-BEA0-6CBF97E55806}" type="datetimeFigureOut">
              <a:rPr lang="en-US" smtClean="0"/>
              <a:t>3/11/2024</a:t>
            </a:fld>
            <a:endParaRPr lang="en-US" dirty="0"/>
          </a:p>
        </p:txBody>
      </p:sp>
      <p:sp>
        <p:nvSpPr>
          <p:cNvPr id="4" name="Footer Placeholder 3">
            <a:extLst>
              <a:ext uri="{FF2B5EF4-FFF2-40B4-BE49-F238E27FC236}">
                <a16:creationId xmlns:a16="http://schemas.microsoft.com/office/drawing/2014/main" id="{5E1B971B-9BC3-41DB-91DC-F03F5C808D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4A0720E-F4E2-435B-A885-9194BA30267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F8AE00-5498-4F06-8655-F21703489BCA}" type="slidenum">
              <a:rPr lang="en-US" smtClean="0"/>
              <a:t>‹#›</a:t>
            </a:fld>
            <a:endParaRPr lang="en-US" dirty="0"/>
          </a:p>
        </p:txBody>
      </p:sp>
    </p:spTree>
    <p:extLst>
      <p:ext uri="{BB962C8B-B14F-4D97-AF65-F5344CB8AC3E}">
        <p14:creationId xmlns:p14="http://schemas.microsoft.com/office/powerpoint/2010/main" val="3773420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F53C5D-CD12-6D4C-A980-0612968271E2}" type="datetimeFigureOut">
              <a:rPr lang="en-US" smtClean="0"/>
              <a:t>3/11/2024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F167F0-0840-1348-BFE4-C6298BBC0698}" type="slidenum">
              <a:rPr lang="en-US" smtClean="0"/>
              <a:t>‹#›</a:t>
            </a:fld>
            <a:endParaRPr lang="en-US" dirty="0"/>
          </a:p>
        </p:txBody>
      </p:sp>
    </p:spTree>
    <p:extLst>
      <p:ext uri="{BB962C8B-B14F-4D97-AF65-F5344CB8AC3E}">
        <p14:creationId xmlns:p14="http://schemas.microsoft.com/office/powerpoint/2010/main" val="14899047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latin typeface="Söhne"/>
              </a:rPr>
              <a:t>The Bellman operator, denoted as </a:t>
            </a:r>
            <a:r>
              <a:rPr lang="en-US" b="0" i="1" dirty="0">
                <a:solidFill>
                  <a:srgbClr val="0D0D0D"/>
                </a:solidFill>
                <a:effectLst/>
                <a:latin typeface="KaTeX_Math"/>
              </a:rPr>
              <a:t>Tπ</a:t>
            </a:r>
            <a:r>
              <a:rPr lang="en-US" b="0" i="0" dirty="0">
                <a:solidFill>
                  <a:srgbClr val="0D0D0D"/>
                </a:solidFill>
                <a:effectLst/>
                <a:latin typeface="Söhne"/>
              </a:rPr>
              <a:t>, is a key concept used to define the action-value function, commonly denoted as </a:t>
            </a:r>
            <a:r>
              <a:rPr lang="en-US" b="0" i="1" dirty="0">
                <a:solidFill>
                  <a:srgbClr val="0D0D0D"/>
                </a:solidFill>
                <a:effectLst/>
                <a:latin typeface="KaTeX_Math"/>
              </a:rPr>
              <a:t>Qπ</a:t>
            </a:r>
            <a:r>
              <a:rPr lang="en-US" b="0" i="0" dirty="0">
                <a:solidFill>
                  <a:srgbClr val="0D0D0D"/>
                </a:solidFill>
                <a:effectLst/>
                <a:latin typeface="Söhne"/>
              </a:rPr>
              <a:t>. The Bellman operator represents the action-value function's update rule under a given policy </a:t>
            </a:r>
            <a:r>
              <a:rPr lang="en-US" b="0" i="1" dirty="0">
                <a:solidFill>
                  <a:srgbClr val="0D0D0D"/>
                </a:solidFill>
                <a:effectLst/>
                <a:latin typeface="KaTeX_Math"/>
              </a:rPr>
              <a:t>π</a:t>
            </a:r>
            <a:r>
              <a:rPr lang="en-US" b="0" i="0" dirty="0">
                <a:solidFill>
                  <a:srgbClr val="0D0D0D"/>
                </a:solidFill>
                <a:effectLst/>
                <a:latin typeface="Söhne"/>
              </a:rPr>
              <a:t>. </a:t>
            </a:r>
          </a:p>
          <a:p>
            <a:endParaRPr lang="en-US" b="0" i="0" dirty="0">
              <a:solidFill>
                <a:srgbClr val="0D0D0D"/>
              </a:solidFill>
              <a:effectLst/>
              <a:latin typeface="Söhne"/>
            </a:endParaRPr>
          </a:p>
          <a:p>
            <a:r>
              <a:rPr lang="en-US" dirty="0"/>
              <a:t>The uniqueness of the fixed-point of the Bellman operator implies that if we find a Q such that T πQ = Q, then Q = Qπ . </a:t>
            </a:r>
            <a:endParaRPr lang="en-AE" dirty="0"/>
          </a:p>
        </p:txBody>
      </p:sp>
      <p:sp>
        <p:nvSpPr>
          <p:cNvPr id="4" name="Slide Number Placeholder 3"/>
          <p:cNvSpPr>
            <a:spLocks noGrp="1"/>
          </p:cNvSpPr>
          <p:nvPr>
            <p:ph type="sldNum" sz="quarter" idx="5"/>
          </p:nvPr>
        </p:nvSpPr>
        <p:spPr/>
        <p:txBody>
          <a:bodyPr/>
          <a:lstStyle/>
          <a:p>
            <a:fld id="{A3F167F0-0840-1348-BFE4-C6298BBC0698}" type="slidenum">
              <a:rPr lang="en-US" smtClean="0"/>
              <a:t>9</a:t>
            </a:fld>
            <a:endParaRPr lang="en-US" dirty="0"/>
          </a:p>
        </p:txBody>
      </p:sp>
    </p:spTree>
    <p:extLst>
      <p:ext uri="{BB962C8B-B14F-4D97-AF65-F5344CB8AC3E}">
        <p14:creationId xmlns:p14="http://schemas.microsoft.com/office/powerpoint/2010/main" val="10632648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categorical DQN is a variant of DQN algorithm </a:t>
            </a:r>
          </a:p>
          <a:p>
            <a:r>
              <a:rPr lang="en-US" dirty="0"/>
              <a:t>Return the </a:t>
            </a:r>
            <a:r>
              <a:rPr lang="en-US" dirty="0" err="1"/>
              <a:t>distirubition</a:t>
            </a:r>
            <a:r>
              <a:rPr lang="en-US" dirty="0"/>
              <a:t> over the return values .</a:t>
            </a:r>
          </a:p>
          <a:p>
            <a:endParaRPr lang="en-US" dirty="0"/>
          </a:p>
          <a:p>
            <a:r>
              <a:rPr lang="en-US" dirty="0"/>
              <a:t>Parameters to get the distribution:</a:t>
            </a:r>
          </a:p>
          <a:p>
            <a:endParaRPr lang="en-US" dirty="0"/>
          </a:p>
          <a:p>
            <a:r>
              <a:rPr lang="en-US" dirty="0"/>
              <a:t>Z min and Z max – The interval of the distribution</a:t>
            </a:r>
          </a:p>
          <a:p>
            <a:r>
              <a:rPr lang="en-US" dirty="0"/>
              <a:t>Discretized into N – grid points with a space of delta z between them from Z min to Z max</a:t>
            </a:r>
          </a:p>
          <a:p>
            <a:r>
              <a:rPr lang="en-US" dirty="0"/>
              <a:t>Equally spaced grid points </a:t>
            </a:r>
          </a:p>
          <a:p>
            <a:endParaRPr lang="en-US" dirty="0"/>
          </a:p>
          <a:p>
            <a:r>
              <a:rPr lang="en-US" dirty="0"/>
              <a:t>Here in the algo ,</a:t>
            </a:r>
          </a:p>
          <a:p>
            <a:r>
              <a:rPr lang="en-US" dirty="0"/>
              <a:t>We start with all the grid points that is N in this case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distribution of the network is denoted by pw Z (s’ , a’) denotes that this network is going to give us the probability for the specific grid point Zi</a:t>
            </a:r>
          </a:p>
          <a:p>
            <a:endParaRPr lang="en-US" dirty="0"/>
          </a:p>
          <a:p>
            <a:r>
              <a:rPr lang="en-US" dirty="0"/>
              <a:t>Then compute updates for them by multiplying them with gamma and adding the immediate reward</a:t>
            </a:r>
          </a:p>
          <a:p>
            <a:endParaRPr lang="en-US" dirty="0"/>
          </a:p>
          <a:p>
            <a:r>
              <a:rPr lang="en-US" dirty="0"/>
              <a:t>This gives us new return values but these may not be exactly on grid so we interpolate them </a:t>
            </a:r>
          </a:p>
          <a:p>
            <a:endParaRPr lang="en-US" dirty="0"/>
          </a:p>
          <a:p>
            <a:r>
              <a:rPr lang="en-US" dirty="0"/>
              <a:t>The way we do this is  tat we find the index of the grid point that is right below so that we are going to call this index “L” the one that is right above as “U”</a:t>
            </a:r>
          </a:p>
          <a:p>
            <a:r>
              <a:rPr lang="en-US" dirty="0"/>
              <a:t>So with these gid points we can take prob of out grid point we are currently working on and distribute the prob between l and u . With this we end up with bunch if target values p(</a:t>
            </a:r>
            <a:r>
              <a:rPr lang="en-US" dirty="0" err="1"/>
              <a:t>i</a:t>
            </a:r>
            <a:r>
              <a:rPr lang="en-US" dirty="0"/>
              <a:t>)</a:t>
            </a:r>
          </a:p>
          <a:p>
            <a:r>
              <a:rPr lang="en-US" dirty="0"/>
              <a:t>With this we can minimize the cross entropy to train the network</a:t>
            </a:r>
          </a:p>
          <a:p>
            <a:endParaRPr lang="en-US" dirty="0"/>
          </a:p>
          <a:p>
            <a:r>
              <a:rPr lang="en-US" dirty="0"/>
              <a:t> </a:t>
            </a:r>
          </a:p>
          <a:p>
            <a:endParaRPr lang="en-US" dirty="0"/>
          </a:p>
          <a:p>
            <a:endParaRPr lang="en-US" dirty="0"/>
          </a:p>
          <a:p>
            <a:endParaRPr lang="en-US" dirty="0"/>
          </a:p>
          <a:p>
            <a:endParaRPr lang="en-AE" dirty="0"/>
          </a:p>
        </p:txBody>
      </p:sp>
      <p:sp>
        <p:nvSpPr>
          <p:cNvPr id="4" name="Slide Number Placeholder 3"/>
          <p:cNvSpPr>
            <a:spLocks noGrp="1"/>
          </p:cNvSpPr>
          <p:nvPr>
            <p:ph type="sldNum" sz="quarter" idx="5"/>
          </p:nvPr>
        </p:nvSpPr>
        <p:spPr/>
        <p:txBody>
          <a:bodyPr/>
          <a:lstStyle/>
          <a:p>
            <a:fld id="{A3F167F0-0840-1348-BFE4-C6298BBC0698}" type="slidenum">
              <a:rPr lang="en-US" smtClean="0"/>
              <a:t>21</a:t>
            </a:fld>
            <a:endParaRPr lang="en-US" dirty="0"/>
          </a:p>
        </p:txBody>
      </p:sp>
    </p:spTree>
    <p:extLst>
      <p:ext uri="{BB962C8B-B14F-4D97-AF65-F5344CB8AC3E}">
        <p14:creationId xmlns:p14="http://schemas.microsoft.com/office/powerpoint/2010/main" val="33974459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0D0D0D"/>
                </a:solidFill>
                <a:effectLst/>
                <a:latin typeface="Söhne"/>
              </a:rPr>
              <a:t>Benchmark Setup</a:t>
            </a:r>
            <a:r>
              <a:rPr lang="en-US" b="0" i="0" dirty="0">
                <a:solidFill>
                  <a:srgbClr val="0D0D0D"/>
                </a:solidFill>
                <a:effectLst/>
                <a:latin typeface="Söhne"/>
              </a:rPr>
              <a:t>:</a:t>
            </a:r>
          </a:p>
          <a:p>
            <a:pPr marL="742950" lvl="1" indent="-285750" algn="l">
              <a:buFont typeface="+mj-lt"/>
              <a:buAutoNum type="arabicPeriod"/>
            </a:pPr>
            <a:r>
              <a:rPr lang="en-US" b="0" i="0" dirty="0">
                <a:solidFill>
                  <a:srgbClr val="0D0D0D"/>
                </a:solidFill>
                <a:effectLst/>
                <a:latin typeface="Söhne"/>
              </a:rPr>
              <a:t>The benchmark consists of 57 Atari 2600 games, out of which 5 games are used for training the C51 algorithm, and the remaining 52 games are used for testing.</a:t>
            </a:r>
          </a:p>
          <a:p>
            <a:pPr marL="742950" lvl="1" indent="-285750" algn="l">
              <a:buFont typeface="+mj-lt"/>
              <a:buAutoNum type="arabicPeriod"/>
            </a:pPr>
            <a:r>
              <a:rPr lang="en-US" b="0" i="0" dirty="0">
                <a:solidFill>
                  <a:srgbClr val="0D0D0D"/>
                </a:solidFill>
                <a:effectLst/>
                <a:latin typeface="Söhne"/>
              </a:rPr>
              <a:t>The games in the benchmark have a low number of actions, which means the agent has a limited set of actions to choose from in each game state.</a:t>
            </a:r>
          </a:p>
          <a:p>
            <a:pPr algn="l">
              <a:buFont typeface="+mj-lt"/>
              <a:buAutoNum type="arabicPeriod"/>
            </a:pPr>
            <a:r>
              <a:rPr lang="en-US" b="1" i="0" dirty="0">
                <a:solidFill>
                  <a:srgbClr val="0D0D0D"/>
                </a:solidFill>
                <a:effectLst/>
                <a:latin typeface="Söhne"/>
              </a:rPr>
              <a:t>State Processing</a:t>
            </a:r>
            <a:r>
              <a:rPr lang="en-US" b="0" i="0" dirty="0">
                <a:solidFill>
                  <a:srgbClr val="0D0D0D"/>
                </a:solidFill>
                <a:effectLst/>
                <a:latin typeface="Söhne"/>
              </a:rPr>
              <a:t>:</a:t>
            </a:r>
          </a:p>
          <a:p>
            <a:pPr marL="742950" lvl="1" indent="-285750" algn="l">
              <a:buFont typeface="+mj-lt"/>
              <a:buAutoNum type="arabicPeriod"/>
            </a:pPr>
            <a:r>
              <a:rPr lang="en-US" b="0" i="0" dirty="0">
                <a:solidFill>
                  <a:srgbClr val="0D0D0D"/>
                </a:solidFill>
                <a:effectLst/>
                <a:latin typeface="Söhne"/>
              </a:rPr>
              <a:t>The state preprocessing involves several steps:</a:t>
            </a:r>
          </a:p>
          <a:p>
            <a:pPr marL="1143000" lvl="2" indent="-228600" algn="l">
              <a:buFont typeface="+mj-lt"/>
              <a:buAutoNum type="arabicPeriod"/>
            </a:pPr>
            <a:r>
              <a:rPr lang="en-US" b="0" i="0" dirty="0">
                <a:solidFill>
                  <a:srgbClr val="0D0D0D"/>
                </a:solidFill>
                <a:effectLst/>
                <a:latin typeface="Söhne"/>
              </a:rPr>
              <a:t>Removing color: The color information is removed from the game frames, likely to reduce the complexity of the state representation.</a:t>
            </a:r>
          </a:p>
          <a:p>
            <a:pPr marL="1143000" lvl="2" indent="-228600" algn="l">
              <a:buFont typeface="+mj-lt"/>
              <a:buAutoNum type="arabicPeriod"/>
            </a:pPr>
            <a:r>
              <a:rPr lang="en-US" b="0" i="0" dirty="0">
                <a:solidFill>
                  <a:srgbClr val="0D0D0D"/>
                </a:solidFill>
                <a:effectLst/>
                <a:latin typeface="Söhne"/>
              </a:rPr>
              <a:t>Cropping: The game frames are cropped to focus on the relevant gameplay area, ignoring unnecessary background information.</a:t>
            </a:r>
          </a:p>
          <a:p>
            <a:pPr marL="1143000" lvl="2" indent="-228600" algn="l">
              <a:buFont typeface="+mj-lt"/>
              <a:buAutoNum type="arabicPeriod"/>
            </a:pPr>
            <a:r>
              <a:rPr lang="en-US" b="0" i="0" dirty="0">
                <a:solidFill>
                  <a:srgbClr val="0D0D0D"/>
                </a:solidFill>
                <a:effectLst/>
                <a:latin typeface="Söhne"/>
              </a:rPr>
              <a:t>Conversion to an array of numbers: The processed frames are converted into numerical arrays, which serve as the input to the reinforcement learning algorithm.</a:t>
            </a:r>
          </a:p>
          <a:p>
            <a:pPr algn="l">
              <a:buFont typeface="+mj-lt"/>
              <a:buAutoNum type="arabicPeriod"/>
            </a:pPr>
            <a:r>
              <a:rPr lang="en-US" b="1" i="0" dirty="0">
                <a:solidFill>
                  <a:srgbClr val="0D0D0D"/>
                </a:solidFill>
                <a:effectLst/>
                <a:latin typeface="Söhne"/>
              </a:rPr>
              <a:t>Stochastic Environment</a:t>
            </a:r>
            <a:r>
              <a:rPr lang="en-US" b="0" i="0" dirty="0">
                <a:solidFill>
                  <a:srgbClr val="0D0D0D"/>
                </a:solidFill>
                <a:effectLst/>
                <a:latin typeface="Söhne"/>
              </a:rPr>
              <a:t>:</a:t>
            </a:r>
          </a:p>
          <a:p>
            <a:pPr marL="742950" lvl="1" indent="-285750" algn="l">
              <a:buFont typeface="+mj-lt"/>
              <a:buAutoNum type="arabicPeriod"/>
            </a:pPr>
            <a:r>
              <a:rPr lang="en-US" b="0" i="0" dirty="0">
                <a:solidFill>
                  <a:srgbClr val="0D0D0D"/>
                </a:solidFill>
                <a:effectLst/>
                <a:latin typeface="Söhne"/>
              </a:rPr>
              <a:t>The Atari 2600 environment is stochastic, meaning that the outcome of actions taken by the agent is not deterministic. Instead, there is some randomness in the environment's response to the agent's actions.</a:t>
            </a:r>
          </a:p>
          <a:p>
            <a:pPr marL="742950" lvl="1" indent="-285750" algn="l">
              <a:buFont typeface="+mj-lt"/>
              <a:buAutoNum type="arabicPeriod"/>
            </a:pPr>
            <a:r>
              <a:rPr lang="en-US" b="0" i="0" dirty="0">
                <a:solidFill>
                  <a:srgbClr val="0D0D0D"/>
                </a:solidFill>
                <a:effectLst/>
                <a:latin typeface="Söhne"/>
              </a:rPr>
              <a:t>Specifically mentioned is a 25% chance for the agent to ignore the chosen action, adding an element of unpredictability to the environment.</a:t>
            </a:r>
          </a:p>
          <a:p>
            <a:pPr algn="l">
              <a:buFont typeface="+mj-lt"/>
              <a:buAutoNum type="arabicPeriod"/>
            </a:pPr>
            <a:r>
              <a:rPr lang="en-US" b="1" i="0" dirty="0">
                <a:solidFill>
                  <a:srgbClr val="0D0D0D"/>
                </a:solidFill>
                <a:effectLst/>
                <a:latin typeface="Söhne"/>
              </a:rPr>
              <a:t>Environment Variables</a:t>
            </a:r>
            <a:r>
              <a:rPr lang="en-US" b="0" i="0" dirty="0">
                <a:solidFill>
                  <a:srgbClr val="0D0D0D"/>
                </a:solidFill>
                <a:effectLst/>
                <a:latin typeface="Söhne"/>
              </a:rPr>
              <a:t>:</a:t>
            </a:r>
          </a:p>
          <a:p>
            <a:pPr marL="742950" lvl="1" indent="-285750" algn="l">
              <a:buFont typeface="+mj-lt"/>
              <a:buAutoNum type="arabicPeriod"/>
            </a:pPr>
            <a:r>
              <a:rPr lang="en-US" b="0" i="0" dirty="0">
                <a:solidFill>
                  <a:srgbClr val="0D0D0D"/>
                </a:solidFill>
                <a:effectLst/>
                <a:latin typeface="Söhne"/>
              </a:rPr>
              <a:t>The primary environment variable mentioned is the score, which likely represents the agent's performance or progress in the game. The agent's objective is to maximize the score by learning an effective policy.</a:t>
            </a:r>
          </a:p>
          <a:p>
            <a:pPr algn="l">
              <a:buFont typeface="+mj-lt"/>
              <a:buAutoNum type="arabicPeriod"/>
            </a:pPr>
            <a:r>
              <a:rPr lang="en-US" b="1" i="0" dirty="0">
                <a:solidFill>
                  <a:srgbClr val="0D0D0D"/>
                </a:solidFill>
                <a:effectLst/>
                <a:latin typeface="Söhne"/>
              </a:rPr>
              <a:t>C51 Algorithm</a:t>
            </a:r>
            <a:r>
              <a:rPr lang="en-US" b="0" i="0" dirty="0">
                <a:solidFill>
                  <a:srgbClr val="0D0D0D"/>
                </a:solidFill>
                <a:effectLst/>
                <a:latin typeface="Söhne"/>
              </a:rPr>
              <a:t>:</a:t>
            </a:r>
          </a:p>
          <a:p>
            <a:pPr marL="742950" lvl="1" indent="-285750" algn="l">
              <a:buFont typeface="+mj-lt"/>
              <a:buAutoNum type="arabicPeriod"/>
            </a:pPr>
            <a:r>
              <a:rPr lang="en-US" b="0" i="0" dirty="0">
                <a:solidFill>
                  <a:srgbClr val="0D0D0D"/>
                </a:solidFill>
                <a:effectLst/>
                <a:latin typeface="Söhne"/>
              </a:rPr>
              <a:t>C51 stands for Categorical 51, which is a variant of the deep reinforcement learning algorithm known as the Categorical Distributional Reinforcement Learning (CDRL) algorithm.</a:t>
            </a:r>
          </a:p>
          <a:p>
            <a:pPr marL="742950" lvl="1" indent="-285750" algn="l">
              <a:buFont typeface="+mj-lt"/>
              <a:buAutoNum type="arabicPeriod"/>
            </a:pPr>
            <a:r>
              <a:rPr lang="en-US" b="0" i="0" dirty="0">
                <a:solidFill>
                  <a:srgbClr val="0D0D0D"/>
                </a:solidFill>
                <a:effectLst/>
                <a:latin typeface="Söhne"/>
              </a:rPr>
              <a:t>It's mentioned that C51 achieved state-of-the-art results on the Atari-2600 benchmark, indicating its effectiveness in learning to play a wide range of Atari games.</a:t>
            </a:r>
          </a:p>
          <a:p>
            <a:endParaRPr lang="en-AE" dirty="0"/>
          </a:p>
        </p:txBody>
      </p:sp>
      <p:sp>
        <p:nvSpPr>
          <p:cNvPr id="4" name="Slide Number Placeholder 3"/>
          <p:cNvSpPr>
            <a:spLocks noGrp="1"/>
          </p:cNvSpPr>
          <p:nvPr>
            <p:ph type="sldNum" sz="quarter" idx="5"/>
          </p:nvPr>
        </p:nvSpPr>
        <p:spPr/>
        <p:txBody>
          <a:bodyPr/>
          <a:lstStyle/>
          <a:p>
            <a:fld id="{A3F167F0-0840-1348-BFE4-C6298BBC0698}" type="slidenum">
              <a:rPr lang="en-US" smtClean="0"/>
              <a:t>22</a:t>
            </a:fld>
            <a:endParaRPr lang="en-US" dirty="0"/>
          </a:p>
        </p:txBody>
      </p:sp>
    </p:spTree>
    <p:extLst>
      <p:ext uri="{BB962C8B-B14F-4D97-AF65-F5344CB8AC3E}">
        <p14:creationId xmlns:p14="http://schemas.microsoft.com/office/powerpoint/2010/main" val="2834080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31313"/>
                </a:solidFill>
                <a:effectLst/>
                <a:latin typeface="Roboto" panose="02000000000000000000" pitchFamily="2" charset="0"/>
              </a:rPr>
              <a:t>The video shows a distributional agent (C51) during training on the Atari 2600 game Space Invaders. The value distribution for each possible action is shown in a different color on the right.</a:t>
            </a:r>
            <a:endParaRPr lang="en-AE" dirty="0"/>
          </a:p>
        </p:txBody>
      </p:sp>
      <p:sp>
        <p:nvSpPr>
          <p:cNvPr id="4" name="Slide Number Placeholder 3"/>
          <p:cNvSpPr>
            <a:spLocks noGrp="1"/>
          </p:cNvSpPr>
          <p:nvPr>
            <p:ph type="sldNum" sz="quarter" idx="5"/>
          </p:nvPr>
        </p:nvSpPr>
        <p:spPr/>
        <p:txBody>
          <a:bodyPr/>
          <a:lstStyle/>
          <a:p>
            <a:fld id="{A3F167F0-0840-1348-BFE4-C6298BBC0698}" type="slidenum">
              <a:rPr lang="en-US" smtClean="0"/>
              <a:t>23</a:t>
            </a:fld>
            <a:endParaRPr lang="en-US" dirty="0"/>
          </a:p>
        </p:txBody>
      </p:sp>
    </p:spTree>
    <p:extLst>
      <p:ext uri="{BB962C8B-B14F-4D97-AF65-F5344CB8AC3E}">
        <p14:creationId xmlns:p14="http://schemas.microsoft.com/office/powerpoint/2010/main" val="9951115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31313"/>
                </a:solidFill>
                <a:effectLst/>
                <a:latin typeface="Roboto" panose="02000000000000000000" pitchFamily="2" charset="0"/>
              </a:rPr>
              <a:t>The video shows a distributional agent (C51) during training on the Atari 2600 game Pong. The value distribution for each possible action is shown in a different color on the right.</a:t>
            </a:r>
            <a:endParaRPr lang="en-AE" dirty="0"/>
          </a:p>
        </p:txBody>
      </p:sp>
      <p:sp>
        <p:nvSpPr>
          <p:cNvPr id="4" name="Slide Number Placeholder 3"/>
          <p:cNvSpPr>
            <a:spLocks noGrp="1"/>
          </p:cNvSpPr>
          <p:nvPr>
            <p:ph type="sldNum" sz="quarter" idx="5"/>
          </p:nvPr>
        </p:nvSpPr>
        <p:spPr/>
        <p:txBody>
          <a:bodyPr/>
          <a:lstStyle/>
          <a:p>
            <a:fld id="{A3F167F0-0840-1348-BFE4-C6298BBC0698}" type="slidenum">
              <a:rPr lang="en-US" smtClean="0"/>
              <a:t>24</a:t>
            </a:fld>
            <a:endParaRPr lang="en-US" dirty="0"/>
          </a:p>
        </p:txBody>
      </p:sp>
    </p:spTree>
    <p:extLst>
      <p:ext uri="{BB962C8B-B14F-4D97-AF65-F5344CB8AC3E}">
        <p14:creationId xmlns:p14="http://schemas.microsoft.com/office/powerpoint/2010/main" val="39591709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Google Sans"/>
              </a:rPr>
              <a:t>Double Deep Q-Network </a:t>
            </a:r>
            <a:r>
              <a:rPr lang="en-US" b="0" i="0" dirty="0">
                <a:solidFill>
                  <a:srgbClr val="040C28"/>
                </a:solidFill>
                <a:effectLst/>
                <a:latin typeface="Google Sans"/>
              </a:rPr>
              <a:t>DDQN </a:t>
            </a:r>
          </a:p>
          <a:p>
            <a:r>
              <a:rPr lang="en-US" b="0" i="0">
                <a:solidFill>
                  <a:srgbClr val="202124"/>
                </a:solidFill>
                <a:effectLst/>
                <a:latin typeface="Google Sans"/>
              </a:rPr>
              <a:t>Deep Q-Network </a:t>
            </a:r>
            <a:endParaRPr lang="en-AE" dirty="0"/>
          </a:p>
        </p:txBody>
      </p:sp>
      <p:sp>
        <p:nvSpPr>
          <p:cNvPr id="4" name="Slide Number Placeholder 3"/>
          <p:cNvSpPr>
            <a:spLocks noGrp="1"/>
          </p:cNvSpPr>
          <p:nvPr>
            <p:ph type="sldNum" sz="quarter" idx="5"/>
          </p:nvPr>
        </p:nvSpPr>
        <p:spPr/>
        <p:txBody>
          <a:bodyPr/>
          <a:lstStyle/>
          <a:p>
            <a:fld id="{A3F167F0-0840-1348-BFE4-C6298BBC0698}" type="slidenum">
              <a:rPr lang="en-US" smtClean="0"/>
              <a:t>25</a:t>
            </a:fld>
            <a:endParaRPr lang="en-US" dirty="0"/>
          </a:p>
        </p:txBody>
      </p:sp>
    </p:spTree>
    <p:extLst>
      <p:ext uri="{BB962C8B-B14F-4D97-AF65-F5344CB8AC3E}">
        <p14:creationId xmlns:p14="http://schemas.microsoft.com/office/powerpoint/2010/main" val="36563167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0D0D0D"/>
                </a:solidFill>
                <a:effectLst/>
                <a:latin typeface="Söhne"/>
              </a:rPr>
              <a:t>educed Chattering</a:t>
            </a:r>
            <a:r>
              <a:rPr lang="en-US" b="0" i="0" dirty="0">
                <a:solidFill>
                  <a:srgbClr val="0D0D0D"/>
                </a:solidFill>
                <a:effectLst/>
                <a:latin typeface="Söhne"/>
              </a:rPr>
              <a:t>: The distributional approach helps mitigate instability in the Bellman optimality operator, which could lead to what is referred to as "chattering" in the policy convergence process. By effectively averaging different distributions, similar to conservative policy iteration, the algorithm is able to integrate chattering into the approximate solution.</a:t>
            </a:r>
          </a:p>
          <a:p>
            <a:pPr algn="l">
              <a:buFont typeface="+mj-lt"/>
              <a:buAutoNum type="arabicPeriod"/>
            </a:pPr>
            <a:r>
              <a:rPr lang="en-US" b="1" i="0" dirty="0">
                <a:solidFill>
                  <a:srgbClr val="0D0D0D"/>
                </a:solidFill>
                <a:effectLst/>
                <a:latin typeface="Söhne"/>
              </a:rPr>
              <a:t>State Aliasing</a:t>
            </a:r>
            <a:r>
              <a:rPr lang="en-US" b="0" i="0" dirty="0">
                <a:solidFill>
                  <a:srgbClr val="0D0D0D"/>
                </a:solidFill>
                <a:effectLst/>
                <a:latin typeface="Söhne"/>
              </a:rPr>
              <a:t>: State aliasing, where different states lead to similar outcomes, can introduce stochasticity even in deterministic environments. By explicitly modeling resulting distributions, the algorithm provides a more stable learning target, addressing issues such as reward timing unpredictability in certain environments like PONG.</a:t>
            </a:r>
          </a:p>
          <a:p>
            <a:pPr algn="l">
              <a:buFont typeface="+mj-lt"/>
              <a:buAutoNum type="arabicPeriod"/>
            </a:pPr>
            <a:r>
              <a:rPr lang="en-US" b="1" i="0" dirty="0">
                <a:solidFill>
                  <a:srgbClr val="0D0D0D"/>
                </a:solidFill>
                <a:effectLst/>
                <a:latin typeface="Söhne"/>
              </a:rPr>
              <a:t>Richer Set of Predictions</a:t>
            </a:r>
            <a:r>
              <a:rPr lang="en-US" b="0" i="0" dirty="0">
                <a:solidFill>
                  <a:srgbClr val="0D0D0D"/>
                </a:solidFill>
                <a:effectLst/>
                <a:latin typeface="Söhne"/>
              </a:rPr>
              <a:t>: The distributional approach provides a rich set of auxiliary predictions, specifically the probability that the return will take on a particular value. These predictions are tightly coupled with the agent's performance, offering a more comprehensive learning framework.</a:t>
            </a:r>
          </a:p>
          <a:p>
            <a:pPr algn="l">
              <a:buFont typeface="+mj-lt"/>
              <a:buAutoNum type="arabicPeriod"/>
            </a:pPr>
            <a:r>
              <a:rPr lang="en-US" b="1" i="0" dirty="0">
                <a:solidFill>
                  <a:srgbClr val="0D0D0D"/>
                </a:solidFill>
                <a:effectLst/>
                <a:latin typeface="Söhne"/>
              </a:rPr>
              <a:t>Well-Behaved Optimization</a:t>
            </a:r>
            <a:r>
              <a:rPr lang="en-US" b="0" i="0" dirty="0">
                <a:solidFill>
                  <a:srgbClr val="0D0D0D"/>
                </a:solidFill>
                <a:effectLst/>
                <a:latin typeface="Söhne"/>
              </a:rPr>
              <a:t>: Minimizing the </a:t>
            </a:r>
            <a:r>
              <a:rPr lang="en-US" b="0" i="0" dirty="0" err="1">
                <a:solidFill>
                  <a:srgbClr val="0D0D0D"/>
                </a:solidFill>
                <a:effectLst/>
                <a:latin typeface="Söhne"/>
              </a:rPr>
              <a:t>Kullback-Leibler</a:t>
            </a:r>
            <a:r>
              <a:rPr lang="en-US" b="0" i="0" dirty="0">
                <a:solidFill>
                  <a:srgbClr val="0D0D0D"/>
                </a:solidFill>
                <a:effectLst/>
                <a:latin typeface="Söhne"/>
              </a:rPr>
              <a:t> divergence between categorical distributions is relatively straightforward and may explain some of the empirical performance observed. Additionally, closer minimization of the Wasserstein metric is suggested to potentially yield even better results.</a:t>
            </a:r>
          </a:p>
          <a:p>
            <a:endParaRPr lang="en-AE" dirty="0"/>
          </a:p>
        </p:txBody>
      </p:sp>
      <p:sp>
        <p:nvSpPr>
          <p:cNvPr id="4" name="Slide Number Placeholder 3"/>
          <p:cNvSpPr>
            <a:spLocks noGrp="1"/>
          </p:cNvSpPr>
          <p:nvPr>
            <p:ph type="sldNum" sz="quarter" idx="5"/>
          </p:nvPr>
        </p:nvSpPr>
        <p:spPr/>
        <p:txBody>
          <a:bodyPr/>
          <a:lstStyle/>
          <a:p>
            <a:fld id="{A3F167F0-0840-1348-BFE4-C6298BBC0698}" type="slidenum">
              <a:rPr lang="en-US" smtClean="0"/>
              <a:t>26</a:t>
            </a:fld>
            <a:endParaRPr lang="en-US" dirty="0"/>
          </a:p>
        </p:txBody>
      </p:sp>
    </p:spTree>
    <p:extLst>
      <p:ext uri="{BB962C8B-B14F-4D97-AF65-F5344CB8AC3E}">
        <p14:creationId xmlns:p14="http://schemas.microsoft.com/office/powerpoint/2010/main" val="2145826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latin typeface="Söhne"/>
              </a:rPr>
              <a:t>In reinforcement learning (RL), a contraction mapping refers to a property of certain operators applied to value functions. Specifically, it pertains to operators that bring a value function closer to the optimal value function with each iteration.</a:t>
            </a:r>
            <a:endParaRPr lang="en-AE" dirty="0"/>
          </a:p>
        </p:txBody>
      </p:sp>
      <p:sp>
        <p:nvSpPr>
          <p:cNvPr id="4" name="Slide Number Placeholder 3"/>
          <p:cNvSpPr>
            <a:spLocks noGrp="1"/>
          </p:cNvSpPr>
          <p:nvPr>
            <p:ph type="sldNum" sz="quarter" idx="5"/>
          </p:nvPr>
        </p:nvSpPr>
        <p:spPr/>
        <p:txBody>
          <a:bodyPr/>
          <a:lstStyle/>
          <a:p>
            <a:fld id="{A3F167F0-0840-1348-BFE4-C6298BBC0698}" type="slidenum">
              <a:rPr lang="en-US" smtClean="0"/>
              <a:t>12</a:t>
            </a:fld>
            <a:endParaRPr lang="en-US" dirty="0"/>
          </a:p>
        </p:txBody>
      </p:sp>
    </p:spTree>
    <p:extLst>
      <p:ext uri="{BB962C8B-B14F-4D97-AF65-F5344CB8AC3E}">
        <p14:creationId xmlns:p14="http://schemas.microsoft.com/office/powerpoint/2010/main" val="606543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A3F167F0-0840-1348-BFE4-C6298BBC0698}" type="slidenum">
              <a:rPr lang="en-US" smtClean="0"/>
              <a:t>13</a:t>
            </a:fld>
            <a:endParaRPr lang="en-US" dirty="0"/>
          </a:p>
        </p:txBody>
      </p:sp>
    </p:spTree>
    <p:extLst>
      <p:ext uri="{BB962C8B-B14F-4D97-AF65-F5344CB8AC3E}">
        <p14:creationId xmlns:p14="http://schemas.microsoft.com/office/powerpoint/2010/main" val="1493673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A3F167F0-0840-1348-BFE4-C6298BBC0698}" type="slidenum">
              <a:rPr lang="en-US" smtClean="0"/>
              <a:t>15</a:t>
            </a:fld>
            <a:endParaRPr lang="en-US" dirty="0"/>
          </a:p>
        </p:txBody>
      </p:sp>
    </p:spTree>
    <p:extLst>
      <p:ext uri="{BB962C8B-B14F-4D97-AF65-F5344CB8AC3E}">
        <p14:creationId xmlns:p14="http://schemas.microsoft.com/office/powerpoint/2010/main" val="2146655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b="0" i="0" dirty="0">
                <a:solidFill>
                  <a:srgbClr val="0D0D0D"/>
                </a:solidFill>
                <a:effectLst/>
                <a:latin typeface="Söhne"/>
              </a:rPr>
              <a:t>The contraction property of the distributional Bellman operator refers to a key theoretical result in distributional reinforcement learning. It states that when the Bellman operator is applied to action-value distributions (i.e., distributions representing the expected future rewards for taking a particular action in a given state), the resulting action-value distribution becomes closer to the true action-value distribution for the optimal policy. This closeness is typically measured in terms of some metric, often the Wasserstein metric.</a:t>
            </a:r>
            <a:endParaRPr lang="en-A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 fixed policy, the Bellman operator over value distributions is a contraction in a maximal (Supremum) form of the Wasserstein</a:t>
            </a:r>
            <a:endParaRPr lang="en-AE" dirty="0"/>
          </a:p>
          <a:p>
            <a:endParaRPr lang="en-AE" dirty="0"/>
          </a:p>
        </p:txBody>
      </p:sp>
      <p:sp>
        <p:nvSpPr>
          <p:cNvPr id="4" name="Slide Number Placeholder 3"/>
          <p:cNvSpPr>
            <a:spLocks noGrp="1"/>
          </p:cNvSpPr>
          <p:nvPr>
            <p:ph type="sldNum" sz="quarter" idx="5"/>
          </p:nvPr>
        </p:nvSpPr>
        <p:spPr/>
        <p:txBody>
          <a:bodyPr/>
          <a:lstStyle/>
          <a:p>
            <a:fld id="{A3F167F0-0840-1348-BFE4-C6298BBC0698}" type="slidenum">
              <a:rPr lang="en-US" smtClean="0"/>
              <a:t>16</a:t>
            </a:fld>
            <a:endParaRPr lang="en-US" dirty="0"/>
          </a:p>
        </p:txBody>
      </p:sp>
    </p:spTree>
    <p:extLst>
      <p:ext uri="{BB962C8B-B14F-4D97-AF65-F5344CB8AC3E}">
        <p14:creationId xmlns:p14="http://schemas.microsoft.com/office/powerpoint/2010/main" val="28281563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A3F167F0-0840-1348-BFE4-C6298BBC0698}" type="slidenum">
              <a:rPr lang="en-US" smtClean="0"/>
              <a:t>17</a:t>
            </a:fld>
            <a:endParaRPr lang="en-US" dirty="0"/>
          </a:p>
        </p:txBody>
      </p:sp>
    </p:spTree>
    <p:extLst>
      <p:ext uri="{BB962C8B-B14F-4D97-AF65-F5344CB8AC3E}">
        <p14:creationId xmlns:p14="http://schemas.microsoft.com/office/powerpoint/2010/main" val="38680551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A3F167F0-0840-1348-BFE4-C6298BBC0698}" type="slidenum">
              <a:rPr lang="en-US" smtClean="0"/>
              <a:t>18</a:t>
            </a:fld>
            <a:endParaRPr lang="en-US" dirty="0"/>
          </a:p>
        </p:txBody>
      </p:sp>
    </p:spTree>
    <p:extLst>
      <p:ext uri="{BB962C8B-B14F-4D97-AF65-F5344CB8AC3E}">
        <p14:creationId xmlns:p14="http://schemas.microsoft.com/office/powerpoint/2010/main" val="1265353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A3F167F0-0840-1348-BFE4-C6298BBC0698}" type="slidenum">
              <a:rPr lang="en-US" smtClean="0"/>
              <a:t>19</a:t>
            </a:fld>
            <a:endParaRPr lang="en-US" dirty="0"/>
          </a:p>
        </p:txBody>
      </p:sp>
    </p:spTree>
    <p:extLst>
      <p:ext uri="{BB962C8B-B14F-4D97-AF65-F5344CB8AC3E}">
        <p14:creationId xmlns:p14="http://schemas.microsoft.com/office/powerpoint/2010/main" val="2892843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what is Categorical </a:t>
            </a:r>
          </a:p>
          <a:p>
            <a:r>
              <a:rPr lang="en-US" dirty="0"/>
              <a:t>What is in x - reward  and y axis – probability of getting the reward </a:t>
            </a:r>
          </a:p>
          <a:p>
            <a:r>
              <a:rPr lang="en-US" dirty="0"/>
              <a:t>Aim of DRL- approximate Value distribution </a:t>
            </a:r>
          </a:p>
          <a:p>
            <a:r>
              <a:rPr lang="en-US" dirty="0"/>
              <a:t>What is Categorical 51 bins . -10 to 10</a:t>
            </a:r>
          </a:p>
          <a:p>
            <a:r>
              <a:rPr lang="en-US" dirty="0"/>
              <a:t>Compare this C 51 with other algorithms</a:t>
            </a:r>
            <a:endParaRPr lang="en-AE" dirty="0"/>
          </a:p>
        </p:txBody>
      </p:sp>
      <p:sp>
        <p:nvSpPr>
          <p:cNvPr id="4" name="Slide Number Placeholder 3"/>
          <p:cNvSpPr>
            <a:spLocks noGrp="1"/>
          </p:cNvSpPr>
          <p:nvPr>
            <p:ph type="sldNum" sz="quarter" idx="5"/>
          </p:nvPr>
        </p:nvSpPr>
        <p:spPr/>
        <p:txBody>
          <a:bodyPr/>
          <a:lstStyle/>
          <a:p>
            <a:fld id="{A3F167F0-0840-1348-BFE4-C6298BBC0698}" type="slidenum">
              <a:rPr lang="en-US" smtClean="0"/>
              <a:t>20</a:t>
            </a:fld>
            <a:endParaRPr lang="en-US" dirty="0"/>
          </a:p>
        </p:txBody>
      </p:sp>
    </p:spTree>
    <p:extLst>
      <p:ext uri="{BB962C8B-B14F-4D97-AF65-F5344CB8AC3E}">
        <p14:creationId xmlns:p14="http://schemas.microsoft.com/office/powerpoint/2010/main" val="2962487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3BB5B-772A-C06D-A9A8-5A455B063E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E"/>
          </a:p>
        </p:txBody>
      </p:sp>
      <p:sp>
        <p:nvSpPr>
          <p:cNvPr id="3" name="Subtitle 2">
            <a:extLst>
              <a:ext uri="{FF2B5EF4-FFF2-40B4-BE49-F238E27FC236}">
                <a16:creationId xmlns:a16="http://schemas.microsoft.com/office/drawing/2014/main" id="{A7B4791E-7F47-328D-C6D4-67CA934620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E"/>
          </a:p>
        </p:txBody>
      </p:sp>
      <p:sp>
        <p:nvSpPr>
          <p:cNvPr id="4" name="Date Placeholder 3">
            <a:extLst>
              <a:ext uri="{FF2B5EF4-FFF2-40B4-BE49-F238E27FC236}">
                <a16:creationId xmlns:a16="http://schemas.microsoft.com/office/drawing/2014/main" id="{438353DB-1950-6D65-CA4D-83137B73A0E5}"/>
              </a:ext>
            </a:extLst>
          </p:cNvPr>
          <p:cNvSpPr>
            <a:spLocks noGrp="1"/>
          </p:cNvSpPr>
          <p:nvPr>
            <p:ph type="dt" sz="half" idx="10"/>
          </p:nvPr>
        </p:nvSpPr>
        <p:spPr/>
        <p:txBody>
          <a:bodyPr/>
          <a:lstStyle/>
          <a:p>
            <a:fld id="{FE7E8452-1653-4FE8-8BBC-AB2299933BA2}" type="datetimeFigureOut">
              <a:rPr lang="en-AE" smtClean="0"/>
              <a:t>11/03/2024</a:t>
            </a:fld>
            <a:endParaRPr lang="en-AE"/>
          </a:p>
        </p:txBody>
      </p:sp>
      <p:sp>
        <p:nvSpPr>
          <p:cNvPr id="5" name="Footer Placeholder 4">
            <a:extLst>
              <a:ext uri="{FF2B5EF4-FFF2-40B4-BE49-F238E27FC236}">
                <a16:creationId xmlns:a16="http://schemas.microsoft.com/office/drawing/2014/main" id="{34597D4D-68B3-1408-D4CB-6138D5E7286D}"/>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F52E3DC3-BDB8-A339-032A-062400A71DFE}"/>
              </a:ext>
            </a:extLst>
          </p:cNvPr>
          <p:cNvSpPr>
            <a:spLocks noGrp="1"/>
          </p:cNvSpPr>
          <p:nvPr>
            <p:ph type="sldNum" sz="quarter" idx="12"/>
          </p:nvPr>
        </p:nvSpPr>
        <p:spPr/>
        <p:txBody>
          <a:bodyPr/>
          <a:lstStyle/>
          <a:p>
            <a:fld id="{DF674798-F329-4564-9ABE-10EFC61E2469}" type="slidenum">
              <a:rPr lang="en-AE" smtClean="0"/>
              <a:t>‹#›</a:t>
            </a:fld>
            <a:endParaRPr lang="en-AE"/>
          </a:p>
        </p:txBody>
      </p:sp>
      <p:sp>
        <p:nvSpPr>
          <p:cNvPr id="7" name="Title 1">
            <a:extLst>
              <a:ext uri="{FF2B5EF4-FFF2-40B4-BE49-F238E27FC236}">
                <a16:creationId xmlns:a16="http://schemas.microsoft.com/office/drawing/2014/main" id="{290E5ADD-5372-6B41-5046-BC3460BB745B}"/>
              </a:ext>
            </a:extLst>
          </p:cNvPr>
          <p:cNvSpPr>
            <a:spLocks noGrp="1"/>
          </p:cNvSpPr>
          <p:nvPr>
            <p:ph type="ctrTitle"/>
          </p:nvPr>
        </p:nvSpPr>
        <p:spPr>
          <a:xfrm>
            <a:off x="1154955" y="2099733"/>
            <a:ext cx="8825658" cy="2677648"/>
          </a:xfrm>
        </p:spPr>
        <p:txBody>
          <a:bodyPr anchor="b"/>
          <a:lstStyle>
            <a:lvl1pPr>
              <a:defRPr sz="5400"/>
            </a:lvl1pPr>
          </a:lstStyle>
          <a:p>
            <a:r>
              <a:rPr lang="en-US" noProof="0"/>
              <a:t>Click to edit Master title style</a:t>
            </a:r>
          </a:p>
        </p:txBody>
      </p:sp>
      <p:sp>
        <p:nvSpPr>
          <p:cNvPr id="8" name="Subtitle 2">
            <a:extLst>
              <a:ext uri="{FF2B5EF4-FFF2-40B4-BE49-F238E27FC236}">
                <a16:creationId xmlns:a16="http://schemas.microsoft.com/office/drawing/2014/main" id="{3D5B4395-EBF9-D6A3-04AA-1561A8EFD820}"/>
              </a:ext>
            </a:extLst>
          </p:cNvPr>
          <p:cNvSpPr>
            <a:spLocks noGrp="1"/>
          </p:cNvSpPr>
          <p:nvPr>
            <p:ph type="subTitle" idx="1"/>
          </p:nvPr>
        </p:nvSpPr>
        <p:spPr>
          <a:xfrm>
            <a:off x="1154955" y="4777380"/>
            <a:ext cx="8825658" cy="861420"/>
          </a:xfrm>
        </p:spPr>
        <p:txBody>
          <a:bodyPr anchor="t"/>
          <a:lstStyle>
            <a:lvl1pPr marL="0" indent="0" algn="l">
              <a:buNone/>
              <a:defRPr cap="all">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9" name="Date Placeholder 3">
            <a:extLst>
              <a:ext uri="{FF2B5EF4-FFF2-40B4-BE49-F238E27FC236}">
                <a16:creationId xmlns:a16="http://schemas.microsoft.com/office/drawing/2014/main" id="{49E05B4E-C381-63A9-A2C3-7A64DDCD7B6F}"/>
              </a:ext>
            </a:extLst>
          </p:cNvPr>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75D0B1B9-C7DF-F64A-B488-12B3D5090923}" type="datetime1">
              <a:rPr lang="en-US" noProof="0" smtClean="0"/>
              <a:t>3/11/2024</a:t>
            </a:fld>
            <a:endParaRPr lang="en-US" noProof="0" dirty="0"/>
          </a:p>
        </p:txBody>
      </p:sp>
      <p:sp>
        <p:nvSpPr>
          <p:cNvPr id="10" name="Footer Placeholder 4">
            <a:extLst>
              <a:ext uri="{FF2B5EF4-FFF2-40B4-BE49-F238E27FC236}">
                <a16:creationId xmlns:a16="http://schemas.microsoft.com/office/drawing/2014/main" id="{E742B2C4-6316-07B2-2954-7ECF5E16E256}"/>
              </a:ext>
            </a:extLst>
          </p:cNvPr>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US" noProof="0" dirty="0"/>
          </a:p>
        </p:txBody>
      </p:sp>
      <p:sp>
        <p:nvSpPr>
          <p:cNvPr id="11" name="Rectangle 10">
            <a:extLst>
              <a:ext uri="{FF2B5EF4-FFF2-40B4-BE49-F238E27FC236}">
                <a16:creationId xmlns:a16="http://schemas.microsoft.com/office/drawing/2014/main" id="{69252FFC-4CFA-9792-8F8D-10F688C2BA4F}"/>
              </a:ext>
            </a:extLst>
          </p:cNvPr>
          <p:cNvSpPr/>
          <p:nvPr userDrawn="1"/>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a:extLst>
              <a:ext uri="{FF2B5EF4-FFF2-40B4-BE49-F238E27FC236}">
                <a16:creationId xmlns:a16="http://schemas.microsoft.com/office/drawing/2014/main" id="{4FBDEF47-F20E-5AEA-9371-EC3A93F35EE3}"/>
              </a:ext>
            </a:extLst>
          </p:cNvPr>
          <p:cNvSpPr>
            <a:spLocks noGrp="1"/>
          </p:cNvSpPr>
          <p:nvPr>
            <p:ph type="sldNum" sz="quarter" idx="12"/>
          </p:nvPr>
        </p:nvSpPr>
        <p:spPr>
          <a:xfrm>
            <a:off x="10351008" y="292608"/>
            <a:ext cx="838199" cy="767687"/>
          </a:xfrm>
        </p:spPr>
        <p:txBody>
          <a:bodyPr/>
          <a:lstStyle>
            <a:lvl1pPr>
              <a:defRPr sz="2800" b="0" i="0">
                <a:latin typeface="+mj-lt"/>
              </a:defRPr>
            </a:lvl1pPr>
          </a:lstStyle>
          <a:p>
            <a:fld id="{9FF96B15-8338-45D5-A943-561235072D66}" type="slidenum">
              <a:rPr lang="en-US" noProof="0" smtClean="0"/>
              <a:t>‹#›</a:t>
            </a:fld>
            <a:endParaRPr lang="en-US" noProof="0" dirty="0"/>
          </a:p>
        </p:txBody>
      </p:sp>
    </p:spTree>
    <p:extLst>
      <p:ext uri="{BB962C8B-B14F-4D97-AF65-F5344CB8AC3E}">
        <p14:creationId xmlns:p14="http://schemas.microsoft.com/office/powerpoint/2010/main" val="1409611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30D62-378C-E18C-524C-22F30B563070}"/>
              </a:ext>
            </a:extLst>
          </p:cNvPr>
          <p:cNvSpPr>
            <a:spLocks noGrp="1"/>
          </p:cNvSpPr>
          <p:nvPr>
            <p:ph type="title"/>
          </p:nvPr>
        </p:nvSpPr>
        <p:spPr/>
        <p:txBody>
          <a:body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03F36F2E-7E40-2C63-DF71-42D540BE01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40B8CD45-0CA4-C4B8-E6DD-40754A0449B5}"/>
              </a:ext>
            </a:extLst>
          </p:cNvPr>
          <p:cNvSpPr>
            <a:spLocks noGrp="1"/>
          </p:cNvSpPr>
          <p:nvPr>
            <p:ph type="dt" sz="half" idx="10"/>
          </p:nvPr>
        </p:nvSpPr>
        <p:spPr/>
        <p:txBody>
          <a:bodyPr/>
          <a:lstStyle/>
          <a:p>
            <a:fld id="{36ACA6CA-E140-824D-8E8B-5CC5036BDBAE}" type="datetime1">
              <a:rPr lang="en-US" noProof="0" smtClean="0"/>
              <a:pPr/>
              <a:t>3/11/2024</a:t>
            </a:fld>
            <a:endParaRPr lang="en-US" noProof="0" dirty="0"/>
          </a:p>
        </p:txBody>
      </p:sp>
      <p:sp>
        <p:nvSpPr>
          <p:cNvPr id="5" name="Footer Placeholder 4">
            <a:extLst>
              <a:ext uri="{FF2B5EF4-FFF2-40B4-BE49-F238E27FC236}">
                <a16:creationId xmlns:a16="http://schemas.microsoft.com/office/drawing/2014/main" id="{0D940140-2E97-2A62-91BA-6AEF51AC87BD}"/>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261886A8-86DB-FCC9-7E7E-5626D2E07A47}"/>
              </a:ext>
            </a:extLst>
          </p:cNvPr>
          <p:cNvSpPr>
            <a:spLocks noGrp="1"/>
          </p:cNvSpPr>
          <p:nvPr>
            <p:ph type="sldNum" sz="quarter" idx="12"/>
          </p:nvPr>
        </p:nvSpPr>
        <p:spPr/>
        <p:txBody>
          <a:bodyPr/>
          <a:lstStyle/>
          <a:p>
            <a:fld id="{9FF96B15-8338-45D5-A943-561235072D66}" type="slidenum">
              <a:rPr lang="en-US" noProof="0" smtClean="0"/>
              <a:t>‹#›</a:t>
            </a:fld>
            <a:endParaRPr lang="en-US" noProof="0" dirty="0"/>
          </a:p>
        </p:txBody>
      </p:sp>
    </p:spTree>
    <p:extLst>
      <p:ext uri="{BB962C8B-B14F-4D97-AF65-F5344CB8AC3E}">
        <p14:creationId xmlns:p14="http://schemas.microsoft.com/office/powerpoint/2010/main" val="175859207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64B3AD-75BF-4CE5-267B-6AF3C7499D3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1A6F710F-6F13-A8D7-FCA7-00AD5D9145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E77F29D1-5448-EAD0-59D2-DBB76116D952}"/>
              </a:ext>
            </a:extLst>
          </p:cNvPr>
          <p:cNvSpPr>
            <a:spLocks noGrp="1"/>
          </p:cNvSpPr>
          <p:nvPr>
            <p:ph type="dt" sz="half" idx="10"/>
          </p:nvPr>
        </p:nvSpPr>
        <p:spPr/>
        <p:txBody>
          <a:bodyPr/>
          <a:lstStyle/>
          <a:p>
            <a:fld id="{36ACA6CA-E140-824D-8E8B-5CC5036BDBAE}" type="datetime1">
              <a:rPr lang="en-US" noProof="0" smtClean="0"/>
              <a:pPr/>
              <a:t>3/11/2024</a:t>
            </a:fld>
            <a:endParaRPr lang="en-US" noProof="0" dirty="0"/>
          </a:p>
        </p:txBody>
      </p:sp>
      <p:sp>
        <p:nvSpPr>
          <p:cNvPr id="5" name="Footer Placeholder 4">
            <a:extLst>
              <a:ext uri="{FF2B5EF4-FFF2-40B4-BE49-F238E27FC236}">
                <a16:creationId xmlns:a16="http://schemas.microsoft.com/office/drawing/2014/main" id="{2192E3F6-838A-2368-BDDD-FB0F0CE4FA9D}"/>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CE132A8F-EE06-87B6-A0C6-56FB22028306}"/>
              </a:ext>
            </a:extLst>
          </p:cNvPr>
          <p:cNvSpPr>
            <a:spLocks noGrp="1"/>
          </p:cNvSpPr>
          <p:nvPr>
            <p:ph type="sldNum" sz="quarter" idx="12"/>
          </p:nvPr>
        </p:nvSpPr>
        <p:spPr/>
        <p:txBody>
          <a:bodyPr/>
          <a:lstStyle/>
          <a:p>
            <a:fld id="{9FF96B15-8338-45D5-A943-561235072D66}" type="slidenum">
              <a:rPr lang="en-US" noProof="0" smtClean="0"/>
              <a:t>‹#›</a:t>
            </a:fld>
            <a:endParaRPr lang="en-US" noProof="0" dirty="0"/>
          </a:p>
        </p:txBody>
      </p:sp>
    </p:spTree>
    <p:extLst>
      <p:ext uri="{BB962C8B-B14F-4D97-AF65-F5344CB8AC3E}">
        <p14:creationId xmlns:p14="http://schemas.microsoft.com/office/powerpoint/2010/main" val="416466757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1154955" y="2099733"/>
            <a:ext cx="8825658" cy="2677648"/>
          </a:xfrm>
        </p:spPr>
        <p:txBody>
          <a:bodyPr anchor="b"/>
          <a:lstStyle>
            <a:lvl1pPr>
              <a:defRPr sz="5400"/>
            </a:lvl1pPr>
          </a:lstStyle>
          <a:p>
            <a:r>
              <a:rPr lang="en-US" noProof="0"/>
              <a:t>Click to edit Master title style</a:t>
            </a:r>
          </a:p>
        </p:txBody>
      </p:sp>
      <p:sp>
        <p:nvSpPr>
          <p:cNvPr id="3" name="Subtitle 2"/>
          <p:cNvSpPr>
            <a:spLocks noGrp="1"/>
          </p:cNvSpPr>
          <p:nvPr userDrawn="1">
            <p:ph type="subTitle" idx="1"/>
          </p:nvPr>
        </p:nvSpPr>
        <p:spPr>
          <a:xfrm>
            <a:off x="1154955" y="4777380"/>
            <a:ext cx="8825658" cy="861420"/>
          </a:xfrm>
        </p:spPr>
        <p:txBody>
          <a:bodyPr anchor="t"/>
          <a:lstStyle>
            <a:lvl1pPr marL="0" indent="0" algn="l">
              <a:buNone/>
              <a:defRPr cap="all">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4" name="Date Placeholder 3"/>
          <p:cNvSpPr>
            <a:spLocks noGrp="1"/>
          </p:cNvSpPr>
          <p:nvPr userDrawn="1">
            <p:ph type="dt" sz="half" idx="10"/>
          </p:nvPr>
        </p:nvSpPr>
        <p:spPr>
          <a:xfrm rot="5400000">
            <a:off x="10089390" y="1792223"/>
            <a:ext cx="990599" cy="304799"/>
          </a:xfrm>
        </p:spPr>
        <p:txBody>
          <a:bodyPr anchor="t"/>
          <a:lstStyle>
            <a:lvl1pPr algn="l">
              <a:defRPr b="0" i="0">
                <a:solidFill>
                  <a:schemeClr val="bg1"/>
                </a:solidFill>
              </a:defRPr>
            </a:lvl1pPr>
          </a:lstStyle>
          <a:p>
            <a:fld id="{75D0B1B9-C7DF-F64A-B488-12B3D5090923}" type="datetime1">
              <a:rPr lang="en-US" noProof="0" smtClean="0"/>
              <a:t>3/11/2024</a:t>
            </a:fld>
            <a:endParaRPr lang="en-US" noProof="0" dirty="0"/>
          </a:p>
        </p:txBody>
      </p:sp>
      <p:sp>
        <p:nvSpPr>
          <p:cNvPr id="5" name="Footer Placeholder 4"/>
          <p:cNvSpPr>
            <a:spLocks noGrp="1"/>
          </p:cNvSpPr>
          <p:nvPr userDrawn="1">
            <p:ph type="ftr" sz="quarter" idx="11"/>
          </p:nvPr>
        </p:nvSpPr>
        <p:spPr>
          <a:xfrm rot="5400000">
            <a:off x="8959592" y="3226820"/>
            <a:ext cx="3859795" cy="304801"/>
          </a:xfrm>
        </p:spPr>
        <p:txBody>
          <a:bodyPr/>
          <a:lstStyle>
            <a:lvl1pPr>
              <a:defRPr b="0" i="0">
                <a:solidFill>
                  <a:schemeClr val="bg1"/>
                </a:solidFill>
              </a:defRPr>
            </a:lvl1pPr>
          </a:lstStyle>
          <a:p>
            <a:endParaRPr lang="en-US" noProof="0" dirty="0"/>
          </a:p>
        </p:txBody>
      </p:sp>
      <p:sp>
        <p:nvSpPr>
          <p:cNvPr id="10" name="Rectangle 9"/>
          <p:cNvSpPr/>
          <p:nvPr userDrawn="1"/>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userDrawn="1">
            <p:ph type="sldNum" sz="quarter" idx="12"/>
          </p:nvPr>
        </p:nvSpPr>
        <p:spPr>
          <a:xfrm>
            <a:off x="10351008" y="292608"/>
            <a:ext cx="838199" cy="767687"/>
          </a:xfrm>
        </p:spPr>
        <p:txBody>
          <a:bodyPr/>
          <a:lstStyle>
            <a:lvl1pPr>
              <a:defRPr sz="2800" b="0" i="0">
                <a:latin typeface="+mj-lt"/>
              </a:defRPr>
            </a:lvl1pPr>
          </a:lstStyle>
          <a:p>
            <a:fld id="{9FF96B15-8338-45D5-A943-561235072D66}" type="slidenum">
              <a:rPr lang="en-US" noProof="0" smtClean="0"/>
              <a:t>‹#›</a:t>
            </a:fld>
            <a:endParaRPr lang="en-US" noProof="0" dirty="0"/>
          </a:p>
        </p:txBody>
      </p:sp>
    </p:spTree>
    <p:extLst>
      <p:ext uri="{BB962C8B-B14F-4D97-AF65-F5344CB8AC3E}">
        <p14:creationId xmlns:p14="http://schemas.microsoft.com/office/powerpoint/2010/main" val="15202494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 Icon Bullets Vertical">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86F73ED6-3B3B-5A45-912C-FCFD7D53593C}"/>
              </a:ext>
            </a:extLst>
          </p:cNvPr>
          <p:cNvSpPr>
            <a:spLocks noChangeAspect="1"/>
          </p:cNvSpPr>
          <p:nvPr userDrawn="1"/>
        </p:nvSpPr>
        <p:spPr>
          <a:xfrm>
            <a:off x="8699143" y="3702940"/>
            <a:ext cx="1261872" cy="126187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Picture Placeholder 9">
            <a:extLst>
              <a:ext uri="{FF2B5EF4-FFF2-40B4-BE49-F238E27FC236}">
                <a16:creationId xmlns:a16="http://schemas.microsoft.com/office/drawing/2014/main" id="{B5971407-B12A-EE45-895D-769807DFC767}"/>
              </a:ext>
            </a:extLst>
          </p:cNvPr>
          <p:cNvSpPr>
            <a:spLocks noGrp="1"/>
          </p:cNvSpPr>
          <p:nvPr>
            <p:ph type="pic" sz="quarter" idx="24" hasCustomPrompt="1"/>
          </p:nvPr>
        </p:nvSpPr>
        <p:spPr>
          <a:xfrm>
            <a:off x="8865103" y="3869836"/>
            <a:ext cx="929952" cy="929952"/>
          </a:xfrm>
          <a:prstGeom prst="ellipse">
            <a:avLst/>
          </a:prstGeom>
          <a:noFill/>
          <a:effectLst/>
        </p:spPr>
        <p:txBody>
          <a:bodyPr anchor="ctr">
            <a:normAutofit/>
          </a:bodyPr>
          <a:lstStyle>
            <a:lvl1pPr marL="0" indent="0" algn="ctr">
              <a:buNone/>
              <a:defRPr sz="1200" i="1"/>
            </a:lvl1pPr>
          </a:lstStyle>
          <a:p>
            <a:r>
              <a:rPr lang="en-US" noProof="0" dirty="0"/>
              <a:t>Select Icon</a:t>
            </a:r>
          </a:p>
        </p:txBody>
      </p:sp>
      <p:sp>
        <p:nvSpPr>
          <p:cNvPr id="22" name="Oval 21">
            <a:extLst>
              <a:ext uri="{FF2B5EF4-FFF2-40B4-BE49-F238E27FC236}">
                <a16:creationId xmlns:a16="http://schemas.microsoft.com/office/drawing/2014/main" id="{36215321-76D7-AD41-B779-DE347C617DB3}"/>
              </a:ext>
            </a:extLst>
          </p:cNvPr>
          <p:cNvSpPr>
            <a:spLocks noChangeAspect="1"/>
          </p:cNvSpPr>
          <p:nvPr userDrawn="1"/>
        </p:nvSpPr>
        <p:spPr>
          <a:xfrm>
            <a:off x="6288183" y="3706777"/>
            <a:ext cx="1261872" cy="12618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9">
            <a:extLst>
              <a:ext uri="{FF2B5EF4-FFF2-40B4-BE49-F238E27FC236}">
                <a16:creationId xmlns:a16="http://schemas.microsoft.com/office/drawing/2014/main" id="{E61684B2-1403-BD44-80B1-6A5C0D0A3C67}"/>
              </a:ext>
            </a:extLst>
          </p:cNvPr>
          <p:cNvSpPr>
            <a:spLocks noGrp="1"/>
          </p:cNvSpPr>
          <p:nvPr>
            <p:ph type="pic" sz="quarter" idx="23" hasCustomPrompt="1"/>
          </p:nvPr>
        </p:nvSpPr>
        <p:spPr>
          <a:xfrm>
            <a:off x="6454143" y="3873673"/>
            <a:ext cx="929952" cy="929952"/>
          </a:xfrm>
          <a:prstGeom prst="ellipse">
            <a:avLst/>
          </a:prstGeom>
          <a:noFill/>
          <a:effectLst/>
        </p:spPr>
        <p:txBody>
          <a:bodyPr anchor="ctr">
            <a:normAutofit/>
          </a:bodyPr>
          <a:lstStyle>
            <a:lvl1pPr marL="0" indent="0" algn="ctr">
              <a:buNone/>
              <a:defRPr sz="1200" i="1"/>
            </a:lvl1pPr>
          </a:lstStyle>
          <a:p>
            <a:r>
              <a:rPr lang="en-US" noProof="0" dirty="0"/>
              <a:t>Select Icon</a:t>
            </a:r>
          </a:p>
        </p:txBody>
      </p:sp>
      <p:sp>
        <p:nvSpPr>
          <p:cNvPr id="29" name="Oval 28">
            <a:extLst>
              <a:ext uri="{FF2B5EF4-FFF2-40B4-BE49-F238E27FC236}">
                <a16:creationId xmlns:a16="http://schemas.microsoft.com/office/drawing/2014/main" id="{3B87B079-A5F0-D34B-90BD-17403B51EF47}"/>
              </a:ext>
            </a:extLst>
          </p:cNvPr>
          <p:cNvSpPr>
            <a:spLocks noChangeAspect="1"/>
          </p:cNvSpPr>
          <p:nvPr userDrawn="1"/>
        </p:nvSpPr>
        <p:spPr>
          <a:xfrm>
            <a:off x="8699143" y="799317"/>
            <a:ext cx="1261872" cy="12618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Oval 29">
            <a:extLst>
              <a:ext uri="{FF2B5EF4-FFF2-40B4-BE49-F238E27FC236}">
                <a16:creationId xmlns:a16="http://schemas.microsoft.com/office/drawing/2014/main" id="{67169BE7-153A-034D-B3C8-A226C22DE09C}"/>
              </a:ext>
            </a:extLst>
          </p:cNvPr>
          <p:cNvSpPr>
            <a:spLocks noChangeAspect="1"/>
          </p:cNvSpPr>
          <p:nvPr userDrawn="1"/>
        </p:nvSpPr>
        <p:spPr>
          <a:xfrm>
            <a:off x="6288183" y="799317"/>
            <a:ext cx="1261872" cy="12618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Picture Placeholder 9">
            <a:extLst>
              <a:ext uri="{FF2B5EF4-FFF2-40B4-BE49-F238E27FC236}">
                <a16:creationId xmlns:a16="http://schemas.microsoft.com/office/drawing/2014/main" id="{604C6493-8619-1749-A32C-8C1C4E875339}"/>
              </a:ext>
            </a:extLst>
          </p:cNvPr>
          <p:cNvSpPr>
            <a:spLocks noGrp="1"/>
          </p:cNvSpPr>
          <p:nvPr>
            <p:ph type="pic" sz="quarter" idx="21" hasCustomPrompt="1"/>
          </p:nvPr>
        </p:nvSpPr>
        <p:spPr>
          <a:xfrm>
            <a:off x="6454143" y="966213"/>
            <a:ext cx="929952" cy="929952"/>
          </a:xfrm>
          <a:prstGeom prst="ellipse">
            <a:avLst/>
          </a:prstGeom>
          <a:noFill/>
          <a:effectLst/>
        </p:spPr>
        <p:txBody>
          <a:bodyPr anchor="ctr">
            <a:normAutofit/>
          </a:bodyPr>
          <a:lstStyle>
            <a:lvl1pPr marL="0" indent="0" algn="ctr">
              <a:buNone/>
              <a:defRPr sz="1200" i="1"/>
            </a:lvl1pPr>
          </a:lstStyle>
          <a:p>
            <a:r>
              <a:rPr lang="en-US" noProof="0" dirty="0"/>
              <a:t>Select Icon</a:t>
            </a:r>
          </a:p>
        </p:txBody>
      </p:sp>
      <p:sp>
        <p:nvSpPr>
          <p:cNvPr id="32" name="Picture Placeholder 9">
            <a:extLst>
              <a:ext uri="{FF2B5EF4-FFF2-40B4-BE49-F238E27FC236}">
                <a16:creationId xmlns:a16="http://schemas.microsoft.com/office/drawing/2014/main" id="{EE25A905-577F-154D-BA89-4F485EEBC4BD}"/>
              </a:ext>
            </a:extLst>
          </p:cNvPr>
          <p:cNvSpPr>
            <a:spLocks noGrp="1"/>
          </p:cNvSpPr>
          <p:nvPr>
            <p:ph type="pic" sz="quarter" idx="22" hasCustomPrompt="1"/>
          </p:nvPr>
        </p:nvSpPr>
        <p:spPr>
          <a:xfrm>
            <a:off x="8865103" y="965277"/>
            <a:ext cx="929952" cy="929952"/>
          </a:xfrm>
          <a:prstGeom prst="ellipse">
            <a:avLst/>
          </a:prstGeom>
          <a:noFill/>
          <a:effectLst/>
        </p:spPr>
        <p:txBody>
          <a:bodyPr anchor="ctr">
            <a:normAutofit/>
          </a:bodyPr>
          <a:lstStyle>
            <a:lvl1pPr marL="0" indent="0" algn="ctr">
              <a:buNone/>
              <a:defRPr sz="1200" i="1"/>
            </a:lvl1pPr>
          </a:lstStyle>
          <a:p>
            <a:r>
              <a:rPr lang="en-US" noProof="0" dirty="0"/>
              <a:t>Select Icon</a:t>
            </a:r>
          </a:p>
        </p:txBody>
      </p:sp>
      <p:grpSp>
        <p:nvGrpSpPr>
          <p:cNvPr id="23" name="Group 22">
            <a:extLst>
              <a:ext uri="{FF2B5EF4-FFF2-40B4-BE49-F238E27FC236}">
                <a16:creationId xmlns:a16="http://schemas.microsoft.com/office/drawing/2014/main" id="{A9677FD5-9A91-4866-B075-6DDE16433AC7}"/>
              </a:ext>
            </a:extLst>
          </p:cNvPr>
          <p:cNvGrpSpPr/>
          <p:nvPr userDrawn="1"/>
        </p:nvGrpSpPr>
        <p:grpSpPr>
          <a:xfrm>
            <a:off x="16303" y="0"/>
            <a:ext cx="12192000" cy="6858000"/>
            <a:chOff x="16303" y="6430358"/>
            <a:chExt cx="12192000" cy="6858000"/>
          </a:xfrm>
        </p:grpSpPr>
        <p:sp>
          <p:nvSpPr>
            <p:cNvPr id="11" name="Rectangle 10"/>
            <p:cNvSpPr/>
            <p:nvPr/>
          </p:nvSpPr>
          <p:spPr>
            <a:xfrm>
              <a:off x="236937" y="6430358"/>
              <a:ext cx="507801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r="-140094"/>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Freeform 5"/>
            <p:cNvSpPr/>
            <p:nvPr/>
          </p:nvSpPr>
          <p:spPr bwMode="gray">
            <a:xfrm rot="15922489">
              <a:off x="3144589" y="8256436"/>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2233481" y="9232079"/>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16303" y="6431945"/>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287088"/>
            <a:ext cx="3438881" cy="2283824"/>
          </a:xfrm>
        </p:spPr>
        <p:txBody>
          <a:bodyPr anchor="ctr"/>
          <a:lstStyle>
            <a:lvl1pPr algn="l">
              <a:defRPr sz="2300" b="0" cap="none"/>
            </a:lvl1pPr>
          </a:lstStyle>
          <a:p>
            <a:r>
              <a:rPr lang="en-US" noProof="0"/>
              <a:t>Click to edit Master title style</a:t>
            </a:r>
          </a:p>
        </p:txBody>
      </p:sp>
      <p:sp>
        <p:nvSpPr>
          <p:cNvPr id="4" name="Date Placeholder 3"/>
          <p:cNvSpPr>
            <a:spLocks noGrp="1"/>
          </p:cNvSpPr>
          <p:nvPr>
            <p:ph type="dt" sz="half" idx="10"/>
          </p:nvPr>
        </p:nvSpPr>
        <p:spPr/>
        <p:txBody>
          <a:bodyPr/>
          <a:lstStyle/>
          <a:p>
            <a:fld id="{A177F711-7020-994E-A797-D04033A0CF12}" type="datetime1">
              <a:rPr lang="en-US" noProof="0" smtClean="0"/>
              <a:t>3/11/2024</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FF96B15-8338-45D5-A943-561235072D66}" type="slidenum">
              <a:rPr lang="en-US" noProof="0" smtClean="0"/>
              <a:t>‹#›</a:t>
            </a:fld>
            <a:endParaRPr lang="en-US" noProof="0" dirty="0"/>
          </a:p>
        </p:txBody>
      </p:sp>
      <p:sp>
        <p:nvSpPr>
          <p:cNvPr id="14" name="Text Placeholder 13">
            <a:extLst>
              <a:ext uri="{FF2B5EF4-FFF2-40B4-BE49-F238E27FC236}">
                <a16:creationId xmlns:a16="http://schemas.microsoft.com/office/drawing/2014/main" id="{9ADD13A9-A8EA-4B1C-AE31-FE189E0E8B86}"/>
              </a:ext>
            </a:extLst>
          </p:cNvPr>
          <p:cNvSpPr>
            <a:spLocks noGrp="1"/>
          </p:cNvSpPr>
          <p:nvPr>
            <p:ph type="body" sz="quarter" idx="14" hasCustomPrompt="1"/>
          </p:nvPr>
        </p:nvSpPr>
        <p:spPr>
          <a:xfrm>
            <a:off x="5756275" y="2351088"/>
            <a:ext cx="2325688" cy="774700"/>
          </a:xfrm>
        </p:spPr>
        <p:txBody>
          <a:bodyPr>
            <a:normAutofit/>
          </a:bodyPr>
          <a:lstStyle>
            <a:lvl1pPr marL="0" indent="0" algn="ctr">
              <a:buNone/>
              <a:defRPr sz="1200"/>
            </a:lvl1pPr>
          </a:lstStyle>
          <a:p>
            <a:pPr lvl="0"/>
            <a:r>
              <a:rPr lang="en-US" noProof="0"/>
              <a:t>Edit bullet description</a:t>
            </a:r>
          </a:p>
        </p:txBody>
      </p:sp>
      <p:sp>
        <p:nvSpPr>
          <p:cNvPr id="18" name="Text Placeholder 13">
            <a:extLst>
              <a:ext uri="{FF2B5EF4-FFF2-40B4-BE49-F238E27FC236}">
                <a16:creationId xmlns:a16="http://schemas.microsoft.com/office/drawing/2014/main" id="{A2BAC124-81DA-4B8B-86CD-75C69A4D0DBB}"/>
              </a:ext>
            </a:extLst>
          </p:cNvPr>
          <p:cNvSpPr>
            <a:spLocks noGrp="1"/>
          </p:cNvSpPr>
          <p:nvPr>
            <p:ph type="body" sz="quarter" idx="16" hasCustomPrompt="1"/>
          </p:nvPr>
        </p:nvSpPr>
        <p:spPr>
          <a:xfrm>
            <a:off x="8167235" y="2351088"/>
            <a:ext cx="2325688" cy="774700"/>
          </a:xfrm>
        </p:spPr>
        <p:txBody>
          <a:bodyPr>
            <a:normAutofit/>
          </a:bodyPr>
          <a:lstStyle>
            <a:lvl1pPr marL="0" indent="0" algn="ctr">
              <a:buNone/>
              <a:defRPr sz="1200"/>
            </a:lvl1pPr>
          </a:lstStyle>
          <a:p>
            <a:pPr lvl="0"/>
            <a:r>
              <a:rPr lang="en-US" noProof="0"/>
              <a:t>Edit bullet description</a:t>
            </a:r>
          </a:p>
        </p:txBody>
      </p:sp>
      <p:sp>
        <p:nvSpPr>
          <p:cNvPr id="26" name="Text Placeholder 13">
            <a:extLst>
              <a:ext uri="{FF2B5EF4-FFF2-40B4-BE49-F238E27FC236}">
                <a16:creationId xmlns:a16="http://schemas.microsoft.com/office/drawing/2014/main" id="{B493D355-B592-4395-8255-D1D4FB1CF1A6}"/>
              </a:ext>
            </a:extLst>
          </p:cNvPr>
          <p:cNvSpPr>
            <a:spLocks noGrp="1"/>
          </p:cNvSpPr>
          <p:nvPr>
            <p:ph type="body" sz="quarter" idx="18" hasCustomPrompt="1"/>
          </p:nvPr>
        </p:nvSpPr>
        <p:spPr>
          <a:xfrm>
            <a:off x="5756275" y="5258548"/>
            <a:ext cx="2325688" cy="774700"/>
          </a:xfrm>
        </p:spPr>
        <p:txBody>
          <a:bodyPr>
            <a:normAutofit/>
          </a:bodyPr>
          <a:lstStyle>
            <a:lvl1pPr marL="0" indent="0" algn="ctr">
              <a:buNone/>
              <a:defRPr sz="1200"/>
            </a:lvl1pPr>
          </a:lstStyle>
          <a:p>
            <a:pPr lvl="0"/>
            <a:r>
              <a:rPr lang="en-US" noProof="0"/>
              <a:t>Edit bullet description</a:t>
            </a:r>
          </a:p>
        </p:txBody>
      </p:sp>
      <p:sp>
        <p:nvSpPr>
          <p:cNvPr id="28" name="Text Placeholder 13">
            <a:extLst>
              <a:ext uri="{FF2B5EF4-FFF2-40B4-BE49-F238E27FC236}">
                <a16:creationId xmlns:a16="http://schemas.microsoft.com/office/drawing/2014/main" id="{D0A496BB-AA13-44AE-AFA6-30D4ED5099E9}"/>
              </a:ext>
            </a:extLst>
          </p:cNvPr>
          <p:cNvSpPr>
            <a:spLocks noGrp="1"/>
          </p:cNvSpPr>
          <p:nvPr>
            <p:ph type="body" sz="quarter" idx="20" hasCustomPrompt="1"/>
          </p:nvPr>
        </p:nvSpPr>
        <p:spPr>
          <a:xfrm>
            <a:off x="8167235" y="5258548"/>
            <a:ext cx="2325688" cy="774700"/>
          </a:xfrm>
        </p:spPr>
        <p:txBody>
          <a:bodyPr>
            <a:normAutofit/>
          </a:bodyPr>
          <a:lstStyle>
            <a:lvl1pPr marL="0" indent="0" algn="ctr">
              <a:buNone/>
              <a:defRPr sz="1200"/>
            </a:lvl1pPr>
          </a:lstStyle>
          <a:p>
            <a:pPr lvl="0"/>
            <a:r>
              <a:rPr lang="en-US" noProof="0"/>
              <a:t>Edit bullet description</a:t>
            </a:r>
          </a:p>
        </p:txBody>
      </p:sp>
    </p:spTree>
    <p:extLst>
      <p:ext uri="{BB962C8B-B14F-4D97-AF65-F5344CB8AC3E}">
        <p14:creationId xmlns:p14="http://schemas.microsoft.com/office/powerpoint/2010/main" val="32541318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2300" b="0"/>
            </a:lvl1pPr>
          </a:lstStyle>
          <a:p>
            <a:r>
              <a:rPr lang="en-US" noProof="0"/>
              <a:t>Click to edit Master title style</a:t>
            </a:r>
          </a:p>
        </p:txBody>
      </p:sp>
      <p:sp>
        <p:nvSpPr>
          <p:cNvPr id="22" name="Picture Placeholder 21">
            <a:extLst>
              <a:ext uri="{FF2B5EF4-FFF2-40B4-BE49-F238E27FC236}">
                <a16:creationId xmlns:a16="http://schemas.microsoft.com/office/drawing/2014/main" id="{215A5A73-8E13-4E38-8362-0A09BA944115}"/>
              </a:ext>
            </a:extLst>
          </p:cNvPr>
          <p:cNvSpPr>
            <a:spLocks noGrp="1"/>
          </p:cNvSpPr>
          <p:nvPr>
            <p:ph type="pic" idx="1"/>
          </p:nvPr>
        </p:nvSpPr>
        <p:spPr>
          <a:xfrm>
            <a:off x="6058861" y="478881"/>
            <a:ext cx="5582675" cy="5908526"/>
          </a:xfrm>
          <a:custGeom>
            <a:avLst/>
            <a:gdLst>
              <a:gd name="connsiteX0" fmla="*/ 10816 w 5582675"/>
              <a:gd name="connsiteY0" fmla="*/ 0 h 5908526"/>
              <a:gd name="connsiteX1" fmla="*/ 5582675 w 5582675"/>
              <a:gd name="connsiteY1" fmla="*/ 0 h 5908526"/>
              <a:gd name="connsiteX2" fmla="*/ 5582675 w 5582675"/>
              <a:gd name="connsiteY2" fmla="*/ 5908526 h 5908526"/>
              <a:gd name="connsiteX3" fmla="*/ 0 w 5582675"/>
              <a:gd name="connsiteY3" fmla="*/ 5908526 h 5908526"/>
              <a:gd name="connsiteX4" fmla="*/ 30693 w 5582675"/>
              <a:gd name="connsiteY4" fmla="*/ 5722836 h 5908526"/>
              <a:gd name="connsiteX5" fmla="*/ 223682 w 5582675"/>
              <a:gd name="connsiteY5" fmla="*/ 2921544 h 5908526"/>
              <a:gd name="connsiteX6" fmla="*/ 30693 w 5582675"/>
              <a:gd name="connsiteY6" fmla="*/ 120253 h 590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2675" h="5908526">
                <a:moveTo>
                  <a:pt x="10816" y="0"/>
                </a:moveTo>
                <a:lnTo>
                  <a:pt x="5582675" y="0"/>
                </a:lnTo>
                <a:lnTo>
                  <a:pt x="5582675" y="5908526"/>
                </a:lnTo>
                <a:lnTo>
                  <a:pt x="0" y="5908526"/>
                </a:lnTo>
                <a:lnTo>
                  <a:pt x="30693" y="5722836"/>
                </a:lnTo>
                <a:cubicBezTo>
                  <a:pt x="153771" y="4890115"/>
                  <a:pt x="223682" y="3935837"/>
                  <a:pt x="223682" y="2921544"/>
                </a:cubicBezTo>
                <a:cubicBezTo>
                  <a:pt x="223682" y="1907252"/>
                  <a:pt x="153771" y="952973"/>
                  <a:pt x="30693" y="120253"/>
                </a:cubicBezTo>
                <a:close/>
              </a:path>
            </a:pathLst>
          </a:custGeom>
          <a:effectLst/>
        </p:spPr>
        <p:txBody>
          <a:bodyPr wrap="square" anchor="ctr">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a:t>Click icon to add picture</a:t>
            </a:r>
            <a:endParaRPr lang="en-US" noProof="0"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285750" indent="-285750">
              <a:buFont typeface="Arial" panose="020B0604020202020204" pitchFamily="34" charset="0"/>
              <a:buChar char="•"/>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163A5200-74F0-9445-8847-A53AA9C11C7B}" type="datetime1">
              <a:rPr lang="en-US" noProof="0" smtClean="0"/>
              <a:t>3/11/2024</a:t>
            </a:fld>
            <a:endParaRPr lang="en-US" noProof="0" dirty="0"/>
          </a:p>
        </p:txBody>
      </p:sp>
      <p:sp>
        <p:nvSpPr>
          <p:cNvPr id="6" name="Footer Placeholder 5"/>
          <p:cNvSpPr>
            <a:spLocks noGrp="1"/>
          </p:cNvSpPr>
          <p:nvPr>
            <p:ph type="ftr" sz="quarter" idx="11"/>
          </p:nvPr>
        </p:nvSpPr>
        <p:spPr/>
        <p:txBody>
          <a:bodyPr/>
          <a:lstStyle/>
          <a:p>
            <a:endParaRPr lang="en-US" noProof="0"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FF96B15-8338-45D5-A943-561235072D66}" type="slidenum">
              <a:rPr lang="en-US" noProof="0" smtClean="0"/>
              <a:t>‹#›</a:t>
            </a:fld>
            <a:endParaRPr lang="en-US" noProof="0" dirty="0"/>
          </a:p>
        </p:txBody>
      </p:sp>
    </p:spTree>
    <p:extLst>
      <p:ext uri="{BB962C8B-B14F-4D97-AF65-F5344CB8AC3E}">
        <p14:creationId xmlns:p14="http://schemas.microsoft.com/office/powerpoint/2010/main" val="41834315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Content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Content Placeholder 10">
            <a:extLst>
              <a:ext uri="{FF2B5EF4-FFF2-40B4-BE49-F238E27FC236}">
                <a16:creationId xmlns:a16="http://schemas.microsoft.com/office/drawing/2014/main" id="{B50BDD93-02DA-4B21-9556-FA8B9894F903}"/>
              </a:ext>
            </a:extLst>
          </p:cNvPr>
          <p:cNvSpPr>
            <a:spLocks noGrp="1"/>
          </p:cNvSpPr>
          <p:nvPr>
            <p:ph sz="quarter" idx="13"/>
          </p:nvPr>
        </p:nvSpPr>
        <p:spPr>
          <a:xfrm>
            <a:off x="6058861" y="478880"/>
            <a:ext cx="5582675" cy="5900239"/>
          </a:xfrm>
          <a:custGeom>
            <a:avLst/>
            <a:gdLst>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0 w 5582675"/>
              <a:gd name="connsiteY4" fmla="*/ 0 h 5900239"/>
              <a:gd name="connsiteX0" fmla="*/ 3501 w 5586176"/>
              <a:gd name="connsiteY0" fmla="*/ 0 h 5900239"/>
              <a:gd name="connsiteX1" fmla="*/ 5586176 w 5586176"/>
              <a:gd name="connsiteY1" fmla="*/ 0 h 5900239"/>
              <a:gd name="connsiteX2" fmla="*/ 5586176 w 5586176"/>
              <a:gd name="connsiteY2" fmla="*/ 5900239 h 5900239"/>
              <a:gd name="connsiteX3" fmla="*/ 3501 w 5586176"/>
              <a:gd name="connsiteY3" fmla="*/ 5900239 h 5900239"/>
              <a:gd name="connsiteX4" fmla="*/ 0 w 5586176"/>
              <a:gd name="connsiteY4" fmla="*/ 3615600 h 5900239"/>
              <a:gd name="connsiteX5" fmla="*/ 3501 w 5586176"/>
              <a:gd name="connsiteY5"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220019 w 5582675"/>
              <a:gd name="connsiteY4" fmla="*/ 3442880 h 5900239"/>
              <a:gd name="connsiteX5" fmla="*/ 0 w 5582675"/>
              <a:gd name="connsiteY5"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220019 w 5582675"/>
              <a:gd name="connsiteY4" fmla="*/ 3442880 h 5900239"/>
              <a:gd name="connsiteX5" fmla="*/ 11739 w 5582675"/>
              <a:gd name="connsiteY5" fmla="*/ 237400 h 5900239"/>
              <a:gd name="connsiteX6" fmla="*/ 0 w 5582675"/>
              <a:gd name="connsiteY6"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220019 w 5582675"/>
              <a:gd name="connsiteY4" fmla="*/ 3442880 h 5900239"/>
              <a:gd name="connsiteX5" fmla="*/ 11739 w 5582675"/>
              <a:gd name="connsiteY5" fmla="*/ 237400 h 5900239"/>
              <a:gd name="connsiteX6" fmla="*/ 0 w 5582675"/>
              <a:gd name="connsiteY6"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220019 w 5582675"/>
              <a:gd name="connsiteY4" fmla="*/ 3442880 h 5900239"/>
              <a:gd name="connsiteX5" fmla="*/ 62539 w 5582675"/>
              <a:gd name="connsiteY5" fmla="*/ 237400 h 5900239"/>
              <a:gd name="connsiteX6" fmla="*/ 0 w 5582675"/>
              <a:gd name="connsiteY6"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220019 w 5582675"/>
              <a:gd name="connsiteY4" fmla="*/ 3442880 h 5900239"/>
              <a:gd name="connsiteX5" fmla="*/ 62539 w 5582675"/>
              <a:gd name="connsiteY5" fmla="*/ 237400 h 5900239"/>
              <a:gd name="connsiteX6" fmla="*/ 0 w 5582675"/>
              <a:gd name="connsiteY6"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220019 w 5582675"/>
              <a:gd name="connsiteY4" fmla="*/ 3442880 h 5900239"/>
              <a:gd name="connsiteX5" fmla="*/ 62539 w 5582675"/>
              <a:gd name="connsiteY5" fmla="*/ 237400 h 5900239"/>
              <a:gd name="connsiteX6" fmla="*/ 0 w 5582675"/>
              <a:gd name="connsiteY6"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220019 w 5582675"/>
              <a:gd name="connsiteY4" fmla="*/ 3442880 h 5900239"/>
              <a:gd name="connsiteX5" fmla="*/ 47299 w 5582675"/>
              <a:gd name="connsiteY5" fmla="*/ 247560 h 5900239"/>
              <a:gd name="connsiteX6" fmla="*/ 0 w 5582675"/>
              <a:gd name="connsiteY6"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11739 w 5582675"/>
              <a:gd name="connsiteY4" fmla="*/ 5647600 h 5900239"/>
              <a:gd name="connsiteX5" fmla="*/ 220019 w 5582675"/>
              <a:gd name="connsiteY5" fmla="*/ 3442880 h 5900239"/>
              <a:gd name="connsiteX6" fmla="*/ 47299 w 5582675"/>
              <a:gd name="connsiteY6" fmla="*/ 247560 h 5900239"/>
              <a:gd name="connsiteX7" fmla="*/ 0 w 5582675"/>
              <a:gd name="connsiteY7"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52379 w 5582675"/>
              <a:gd name="connsiteY4" fmla="*/ 5647600 h 5900239"/>
              <a:gd name="connsiteX5" fmla="*/ 220019 w 5582675"/>
              <a:gd name="connsiteY5" fmla="*/ 3442880 h 5900239"/>
              <a:gd name="connsiteX6" fmla="*/ 47299 w 5582675"/>
              <a:gd name="connsiteY6" fmla="*/ 247560 h 5900239"/>
              <a:gd name="connsiteX7" fmla="*/ 0 w 5582675"/>
              <a:gd name="connsiteY7"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42854 w 5582675"/>
              <a:gd name="connsiteY4" fmla="*/ 5653315 h 5900239"/>
              <a:gd name="connsiteX5" fmla="*/ 220019 w 5582675"/>
              <a:gd name="connsiteY5" fmla="*/ 3442880 h 5900239"/>
              <a:gd name="connsiteX6" fmla="*/ 47299 w 5582675"/>
              <a:gd name="connsiteY6" fmla="*/ 247560 h 5900239"/>
              <a:gd name="connsiteX7" fmla="*/ 0 w 5582675"/>
              <a:gd name="connsiteY7"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42854 w 5582675"/>
              <a:gd name="connsiteY4" fmla="*/ 5653315 h 5900239"/>
              <a:gd name="connsiteX5" fmla="*/ 220019 w 5582675"/>
              <a:gd name="connsiteY5" fmla="*/ 3442880 h 5900239"/>
              <a:gd name="connsiteX6" fmla="*/ 47299 w 5582675"/>
              <a:gd name="connsiteY6" fmla="*/ 247560 h 5900239"/>
              <a:gd name="connsiteX7" fmla="*/ 0 w 5582675"/>
              <a:gd name="connsiteY7"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42854 w 5582675"/>
              <a:gd name="connsiteY4" fmla="*/ 5653315 h 5900239"/>
              <a:gd name="connsiteX5" fmla="*/ 220019 w 5582675"/>
              <a:gd name="connsiteY5" fmla="*/ 3442880 h 5900239"/>
              <a:gd name="connsiteX6" fmla="*/ 47299 w 5582675"/>
              <a:gd name="connsiteY6" fmla="*/ 247560 h 5900239"/>
              <a:gd name="connsiteX7" fmla="*/ 0 w 5582675"/>
              <a:gd name="connsiteY7"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42854 w 5582675"/>
              <a:gd name="connsiteY4" fmla="*/ 5653315 h 5900239"/>
              <a:gd name="connsiteX5" fmla="*/ 220019 w 5582675"/>
              <a:gd name="connsiteY5" fmla="*/ 3442880 h 5900239"/>
              <a:gd name="connsiteX6" fmla="*/ 47299 w 5582675"/>
              <a:gd name="connsiteY6" fmla="*/ 247560 h 5900239"/>
              <a:gd name="connsiteX7" fmla="*/ 0 w 5582675"/>
              <a:gd name="connsiteY7"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42854 w 5582675"/>
              <a:gd name="connsiteY4" fmla="*/ 5653315 h 5900239"/>
              <a:gd name="connsiteX5" fmla="*/ 220019 w 5582675"/>
              <a:gd name="connsiteY5" fmla="*/ 3442880 h 5900239"/>
              <a:gd name="connsiteX6" fmla="*/ 47299 w 5582675"/>
              <a:gd name="connsiteY6" fmla="*/ 247560 h 5900239"/>
              <a:gd name="connsiteX7" fmla="*/ 0 w 5582675"/>
              <a:gd name="connsiteY7"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42854 w 5582675"/>
              <a:gd name="connsiteY4" fmla="*/ 5653315 h 5900239"/>
              <a:gd name="connsiteX5" fmla="*/ 220019 w 5582675"/>
              <a:gd name="connsiteY5" fmla="*/ 3442880 h 5900239"/>
              <a:gd name="connsiteX6" fmla="*/ 47299 w 5582675"/>
              <a:gd name="connsiteY6" fmla="*/ 247560 h 5900239"/>
              <a:gd name="connsiteX7" fmla="*/ 0 w 5582675"/>
              <a:gd name="connsiteY7" fmla="*/ 0 h 590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2675" h="5900239">
                <a:moveTo>
                  <a:pt x="0" y="0"/>
                </a:moveTo>
                <a:lnTo>
                  <a:pt x="5582675" y="0"/>
                </a:lnTo>
                <a:lnTo>
                  <a:pt x="5582675" y="5900239"/>
                </a:lnTo>
                <a:lnTo>
                  <a:pt x="0" y="5900239"/>
                </a:lnTo>
                <a:cubicBezTo>
                  <a:pt x="14285" y="5817931"/>
                  <a:pt x="34284" y="5741338"/>
                  <a:pt x="42854" y="5653315"/>
                </a:cubicBezTo>
                <a:cubicBezTo>
                  <a:pt x="145724" y="4908883"/>
                  <a:pt x="181919" y="4332092"/>
                  <a:pt x="220019" y="3442880"/>
                </a:cubicBezTo>
                <a:cubicBezTo>
                  <a:pt x="221712" y="2333747"/>
                  <a:pt x="182766" y="1285573"/>
                  <a:pt x="47299" y="247560"/>
                </a:cubicBezTo>
                <a:lnTo>
                  <a:pt x="0" y="0"/>
                </a:lnTo>
                <a:close/>
              </a:path>
            </a:pathLst>
          </a:custGeo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p:cNvSpPr>
            <a:spLocks noGrp="1"/>
          </p:cNvSpPr>
          <p:nvPr>
            <p:ph type="title"/>
          </p:nvPr>
        </p:nvSpPr>
        <p:spPr>
          <a:xfrm>
            <a:off x="1153907" y="1693332"/>
            <a:ext cx="3860260" cy="1735668"/>
          </a:xfrm>
        </p:spPr>
        <p:txBody>
          <a:bodyPr anchor="b">
            <a:normAutofit/>
          </a:bodyPr>
          <a:lstStyle>
            <a:lvl1pPr algn="l">
              <a:defRPr sz="2300" b="0"/>
            </a:lvl1pPr>
          </a:lstStyle>
          <a:p>
            <a:r>
              <a:rPr lang="en-US" noProof="0"/>
              <a:t>Click to edit Master title style</a:t>
            </a:r>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285750" indent="-285750">
              <a:buFont typeface="Arial" panose="020B0604020202020204" pitchFamily="34" charset="0"/>
              <a:buChar char="•"/>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163A5200-74F0-9445-8847-A53AA9C11C7B}" type="datetime1">
              <a:rPr lang="en-US" noProof="0" smtClean="0"/>
              <a:t>3/11/2024</a:t>
            </a:fld>
            <a:endParaRPr lang="en-US" noProof="0" dirty="0"/>
          </a:p>
        </p:txBody>
      </p:sp>
      <p:sp>
        <p:nvSpPr>
          <p:cNvPr id="6" name="Footer Placeholder 5"/>
          <p:cNvSpPr>
            <a:spLocks noGrp="1"/>
          </p:cNvSpPr>
          <p:nvPr>
            <p:ph type="ftr" sz="quarter" idx="11"/>
          </p:nvPr>
        </p:nvSpPr>
        <p:spPr/>
        <p:txBody>
          <a:bodyPr/>
          <a:lstStyle/>
          <a:p>
            <a:endParaRPr lang="en-US" noProof="0"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FF96B15-8338-45D5-A943-561235072D66}" type="slidenum">
              <a:rPr lang="en-US" noProof="0" smtClean="0"/>
              <a:t>‹#›</a:t>
            </a:fld>
            <a:endParaRPr lang="en-US" noProof="0" dirty="0"/>
          </a:p>
        </p:txBody>
      </p:sp>
    </p:spTree>
    <p:extLst>
      <p:ext uri="{BB962C8B-B14F-4D97-AF65-F5344CB8AC3E}">
        <p14:creationId xmlns:p14="http://schemas.microsoft.com/office/powerpoint/2010/main" val="3397730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828CC-94F9-CCEB-7046-CC5099184099}"/>
              </a:ext>
            </a:extLst>
          </p:cNvPr>
          <p:cNvSpPr>
            <a:spLocks noGrp="1"/>
          </p:cNvSpPr>
          <p:nvPr>
            <p:ph type="title"/>
          </p:nvPr>
        </p:nvSpPr>
        <p:spPr/>
        <p:txBody>
          <a:bodyPr/>
          <a:lstStyle/>
          <a:p>
            <a:r>
              <a:rPr lang="en-US"/>
              <a:t>Click to edit Master title style</a:t>
            </a:r>
            <a:endParaRPr lang="en-AE"/>
          </a:p>
        </p:txBody>
      </p:sp>
      <p:sp>
        <p:nvSpPr>
          <p:cNvPr id="3" name="Content Placeholder 2">
            <a:extLst>
              <a:ext uri="{FF2B5EF4-FFF2-40B4-BE49-F238E27FC236}">
                <a16:creationId xmlns:a16="http://schemas.microsoft.com/office/drawing/2014/main" id="{06268320-56E1-F6DC-79BB-9C77A9B4B1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89BA22FA-CD4E-04DF-2012-B72E5B72A81A}"/>
              </a:ext>
            </a:extLst>
          </p:cNvPr>
          <p:cNvSpPr>
            <a:spLocks noGrp="1"/>
          </p:cNvSpPr>
          <p:nvPr>
            <p:ph type="dt" sz="half" idx="10"/>
          </p:nvPr>
        </p:nvSpPr>
        <p:spPr/>
        <p:txBody>
          <a:bodyPr/>
          <a:lstStyle/>
          <a:p>
            <a:fld id="{06D41EE2-1449-2741-9D08-61623EFC2A0E}" type="datetime1">
              <a:rPr lang="en-US" noProof="0" smtClean="0"/>
              <a:t>3/11/2024</a:t>
            </a:fld>
            <a:endParaRPr lang="en-US" noProof="0" dirty="0"/>
          </a:p>
        </p:txBody>
      </p:sp>
      <p:sp>
        <p:nvSpPr>
          <p:cNvPr id="5" name="Footer Placeholder 4">
            <a:extLst>
              <a:ext uri="{FF2B5EF4-FFF2-40B4-BE49-F238E27FC236}">
                <a16:creationId xmlns:a16="http://schemas.microsoft.com/office/drawing/2014/main" id="{07A1D344-7E3E-E256-F166-156CF6AD21D0}"/>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D07B4056-45AD-9CC2-9CE4-D12F716270A6}"/>
              </a:ext>
            </a:extLst>
          </p:cNvPr>
          <p:cNvSpPr>
            <a:spLocks noGrp="1"/>
          </p:cNvSpPr>
          <p:nvPr>
            <p:ph type="sldNum" sz="quarter" idx="12"/>
          </p:nvPr>
        </p:nvSpPr>
        <p:spPr/>
        <p:txBody>
          <a:bodyPr/>
          <a:lstStyle/>
          <a:p>
            <a:fld id="{9FF96B15-8338-45D5-A943-561235072D66}" type="slidenum">
              <a:rPr lang="en-US" noProof="0" smtClean="0"/>
              <a:t>‹#›</a:t>
            </a:fld>
            <a:endParaRPr lang="en-US" noProof="0" dirty="0"/>
          </a:p>
        </p:txBody>
      </p:sp>
    </p:spTree>
    <p:extLst>
      <p:ext uri="{BB962C8B-B14F-4D97-AF65-F5344CB8AC3E}">
        <p14:creationId xmlns:p14="http://schemas.microsoft.com/office/powerpoint/2010/main" val="2723818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3315D-9213-A86E-C6D3-04C9D78ED9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E"/>
          </a:p>
        </p:txBody>
      </p:sp>
      <p:sp>
        <p:nvSpPr>
          <p:cNvPr id="3" name="Text Placeholder 2">
            <a:extLst>
              <a:ext uri="{FF2B5EF4-FFF2-40B4-BE49-F238E27FC236}">
                <a16:creationId xmlns:a16="http://schemas.microsoft.com/office/drawing/2014/main" id="{F347D500-775D-7918-D102-AB46801A22B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641657-43EE-4346-16FB-544FB767D642}"/>
              </a:ext>
            </a:extLst>
          </p:cNvPr>
          <p:cNvSpPr>
            <a:spLocks noGrp="1"/>
          </p:cNvSpPr>
          <p:nvPr>
            <p:ph type="dt" sz="half" idx="10"/>
          </p:nvPr>
        </p:nvSpPr>
        <p:spPr/>
        <p:txBody>
          <a:bodyPr/>
          <a:lstStyle/>
          <a:p>
            <a:fld id="{9DAF7560-49B8-714F-A7F1-D946D3E64C23}" type="datetime1">
              <a:rPr lang="en-US" noProof="0" smtClean="0"/>
              <a:t>3/11/2024</a:t>
            </a:fld>
            <a:endParaRPr lang="en-US" noProof="0" dirty="0"/>
          </a:p>
        </p:txBody>
      </p:sp>
      <p:sp>
        <p:nvSpPr>
          <p:cNvPr id="5" name="Footer Placeholder 4">
            <a:extLst>
              <a:ext uri="{FF2B5EF4-FFF2-40B4-BE49-F238E27FC236}">
                <a16:creationId xmlns:a16="http://schemas.microsoft.com/office/drawing/2014/main" id="{8C8481B6-F4DA-456D-CF19-FA81045ABCDC}"/>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E9C0FBB1-059E-E263-4C47-A782C550EFC4}"/>
              </a:ext>
            </a:extLst>
          </p:cNvPr>
          <p:cNvSpPr>
            <a:spLocks noGrp="1"/>
          </p:cNvSpPr>
          <p:nvPr>
            <p:ph type="sldNum" sz="quarter" idx="12"/>
          </p:nvPr>
        </p:nvSpPr>
        <p:spPr/>
        <p:txBody>
          <a:bodyPr/>
          <a:lstStyle/>
          <a:p>
            <a:fld id="{9FF96B15-8338-45D5-A943-561235072D66}" type="slidenum">
              <a:rPr lang="en-US" noProof="0" smtClean="0"/>
              <a:t>‹#›</a:t>
            </a:fld>
            <a:endParaRPr lang="en-US" noProof="0" dirty="0"/>
          </a:p>
        </p:txBody>
      </p:sp>
    </p:spTree>
    <p:extLst>
      <p:ext uri="{BB962C8B-B14F-4D97-AF65-F5344CB8AC3E}">
        <p14:creationId xmlns:p14="http://schemas.microsoft.com/office/powerpoint/2010/main" val="1264460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F1A62-059F-4121-6E98-BEB569D782D1}"/>
              </a:ext>
            </a:extLst>
          </p:cNvPr>
          <p:cNvSpPr>
            <a:spLocks noGrp="1"/>
          </p:cNvSpPr>
          <p:nvPr>
            <p:ph type="title"/>
          </p:nvPr>
        </p:nvSpPr>
        <p:spPr/>
        <p:txBody>
          <a:bodyPr/>
          <a:lstStyle/>
          <a:p>
            <a:r>
              <a:rPr lang="en-US"/>
              <a:t>Click to edit Master title style</a:t>
            </a:r>
            <a:endParaRPr lang="en-AE"/>
          </a:p>
        </p:txBody>
      </p:sp>
      <p:sp>
        <p:nvSpPr>
          <p:cNvPr id="3" name="Content Placeholder 2">
            <a:extLst>
              <a:ext uri="{FF2B5EF4-FFF2-40B4-BE49-F238E27FC236}">
                <a16:creationId xmlns:a16="http://schemas.microsoft.com/office/drawing/2014/main" id="{4811FDE9-CC22-9590-2367-1235CE224BD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Content Placeholder 3">
            <a:extLst>
              <a:ext uri="{FF2B5EF4-FFF2-40B4-BE49-F238E27FC236}">
                <a16:creationId xmlns:a16="http://schemas.microsoft.com/office/drawing/2014/main" id="{30813861-5A58-5648-342F-D6903E56F4F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5" name="Date Placeholder 4">
            <a:extLst>
              <a:ext uri="{FF2B5EF4-FFF2-40B4-BE49-F238E27FC236}">
                <a16:creationId xmlns:a16="http://schemas.microsoft.com/office/drawing/2014/main" id="{7049F815-A600-6CE4-91E2-8A5865EF0413}"/>
              </a:ext>
            </a:extLst>
          </p:cNvPr>
          <p:cNvSpPr>
            <a:spLocks noGrp="1"/>
          </p:cNvSpPr>
          <p:nvPr>
            <p:ph type="dt" sz="half" idx="10"/>
          </p:nvPr>
        </p:nvSpPr>
        <p:spPr/>
        <p:txBody>
          <a:bodyPr/>
          <a:lstStyle/>
          <a:p>
            <a:fld id="{21B17C1C-DA5E-F743-826B-CB70C940D4E6}" type="datetime1">
              <a:rPr lang="en-US" noProof="0" smtClean="0"/>
              <a:t>3/11/2024</a:t>
            </a:fld>
            <a:endParaRPr lang="en-US" noProof="0" dirty="0"/>
          </a:p>
        </p:txBody>
      </p:sp>
      <p:sp>
        <p:nvSpPr>
          <p:cNvPr id="6" name="Footer Placeholder 5">
            <a:extLst>
              <a:ext uri="{FF2B5EF4-FFF2-40B4-BE49-F238E27FC236}">
                <a16:creationId xmlns:a16="http://schemas.microsoft.com/office/drawing/2014/main" id="{2E0585B3-7D35-3A39-38B0-58922CB9014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1474E209-5800-E9B2-E11C-218CB3E72836}"/>
              </a:ext>
            </a:extLst>
          </p:cNvPr>
          <p:cNvSpPr>
            <a:spLocks noGrp="1"/>
          </p:cNvSpPr>
          <p:nvPr>
            <p:ph type="sldNum" sz="quarter" idx="12"/>
          </p:nvPr>
        </p:nvSpPr>
        <p:spPr/>
        <p:txBody>
          <a:bodyPr/>
          <a:lstStyle/>
          <a:p>
            <a:fld id="{9FF96B15-8338-45D5-A943-561235072D66}" type="slidenum">
              <a:rPr lang="en-US" noProof="0" smtClean="0"/>
              <a:t>‹#›</a:t>
            </a:fld>
            <a:endParaRPr lang="en-US" noProof="0" dirty="0"/>
          </a:p>
        </p:txBody>
      </p:sp>
    </p:spTree>
    <p:extLst>
      <p:ext uri="{BB962C8B-B14F-4D97-AF65-F5344CB8AC3E}">
        <p14:creationId xmlns:p14="http://schemas.microsoft.com/office/powerpoint/2010/main" val="1826713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F4E32-CCF9-C1E1-CFF0-30EA9493BD89}"/>
              </a:ext>
            </a:extLst>
          </p:cNvPr>
          <p:cNvSpPr>
            <a:spLocks noGrp="1"/>
          </p:cNvSpPr>
          <p:nvPr>
            <p:ph type="title"/>
          </p:nvPr>
        </p:nvSpPr>
        <p:spPr>
          <a:xfrm>
            <a:off x="839788" y="365125"/>
            <a:ext cx="10515600" cy="1325563"/>
          </a:xfrm>
        </p:spPr>
        <p:txBody>
          <a:bodyPr/>
          <a:lstStyle/>
          <a:p>
            <a:r>
              <a:rPr lang="en-US"/>
              <a:t>Click to edit Master title style</a:t>
            </a:r>
            <a:endParaRPr lang="en-AE"/>
          </a:p>
        </p:txBody>
      </p:sp>
      <p:sp>
        <p:nvSpPr>
          <p:cNvPr id="3" name="Text Placeholder 2">
            <a:extLst>
              <a:ext uri="{FF2B5EF4-FFF2-40B4-BE49-F238E27FC236}">
                <a16:creationId xmlns:a16="http://schemas.microsoft.com/office/drawing/2014/main" id="{C298C4F0-4DCF-88FE-A3CA-00D33C0FD0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51C82B3-103F-1A2D-59AD-9415FE028E7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5" name="Text Placeholder 4">
            <a:extLst>
              <a:ext uri="{FF2B5EF4-FFF2-40B4-BE49-F238E27FC236}">
                <a16:creationId xmlns:a16="http://schemas.microsoft.com/office/drawing/2014/main" id="{0EACE03C-2E62-B3FD-346D-848BAF81E9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EBAD80-DF99-850F-CDB5-3F495585C8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7" name="Date Placeholder 6">
            <a:extLst>
              <a:ext uri="{FF2B5EF4-FFF2-40B4-BE49-F238E27FC236}">
                <a16:creationId xmlns:a16="http://schemas.microsoft.com/office/drawing/2014/main" id="{4919B563-3EC8-3A6F-C6D7-EDB7C66B50CF}"/>
              </a:ext>
            </a:extLst>
          </p:cNvPr>
          <p:cNvSpPr>
            <a:spLocks noGrp="1"/>
          </p:cNvSpPr>
          <p:nvPr>
            <p:ph type="dt" sz="half" idx="10"/>
          </p:nvPr>
        </p:nvSpPr>
        <p:spPr/>
        <p:txBody>
          <a:bodyPr/>
          <a:lstStyle/>
          <a:p>
            <a:fld id="{E6F10E4C-E478-1D40-94DF-17D7429B053A}" type="datetime1">
              <a:rPr lang="en-US" noProof="0" smtClean="0"/>
              <a:t>3/11/2024</a:t>
            </a:fld>
            <a:endParaRPr lang="en-US" noProof="0" dirty="0"/>
          </a:p>
        </p:txBody>
      </p:sp>
      <p:sp>
        <p:nvSpPr>
          <p:cNvPr id="8" name="Footer Placeholder 7">
            <a:extLst>
              <a:ext uri="{FF2B5EF4-FFF2-40B4-BE49-F238E27FC236}">
                <a16:creationId xmlns:a16="http://schemas.microsoft.com/office/drawing/2014/main" id="{85837C49-3ED5-B00F-61D2-0ED2CD2AA8E6}"/>
              </a:ext>
            </a:extLst>
          </p:cNvPr>
          <p:cNvSpPr>
            <a:spLocks noGrp="1"/>
          </p:cNvSpPr>
          <p:nvPr>
            <p:ph type="ftr" sz="quarter" idx="11"/>
          </p:nvPr>
        </p:nvSpPr>
        <p:spPr/>
        <p:txBody>
          <a:bodyPr/>
          <a:lstStyle/>
          <a:p>
            <a:endParaRPr lang="en-US" noProof="0" dirty="0"/>
          </a:p>
        </p:txBody>
      </p:sp>
      <p:sp>
        <p:nvSpPr>
          <p:cNvPr id="9" name="Slide Number Placeholder 8">
            <a:extLst>
              <a:ext uri="{FF2B5EF4-FFF2-40B4-BE49-F238E27FC236}">
                <a16:creationId xmlns:a16="http://schemas.microsoft.com/office/drawing/2014/main" id="{94CB1203-699A-0583-C522-E74E9487FD1E}"/>
              </a:ext>
            </a:extLst>
          </p:cNvPr>
          <p:cNvSpPr>
            <a:spLocks noGrp="1"/>
          </p:cNvSpPr>
          <p:nvPr>
            <p:ph type="sldNum" sz="quarter" idx="12"/>
          </p:nvPr>
        </p:nvSpPr>
        <p:spPr/>
        <p:txBody>
          <a:bodyPr/>
          <a:lstStyle/>
          <a:p>
            <a:fld id="{9FF96B15-8338-45D5-A943-561235072D66}" type="slidenum">
              <a:rPr lang="en-US" noProof="0" smtClean="0"/>
              <a:t>‹#›</a:t>
            </a:fld>
            <a:endParaRPr lang="en-US" noProof="0" dirty="0"/>
          </a:p>
        </p:txBody>
      </p:sp>
    </p:spTree>
    <p:extLst>
      <p:ext uri="{BB962C8B-B14F-4D97-AF65-F5344CB8AC3E}">
        <p14:creationId xmlns:p14="http://schemas.microsoft.com/office/powerpoint/2010/main" val="4270731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821BA-4864-E0C7-E1C5-C64B76C9B036}"/>
              </a:ext>
            </a:extLst>
          </p:cNvPr>
          <p:cNvSpPr>
            <a:spLocks noGrp="1"/>
          </p:cNvSpPr>
          <p:nvPr>
            <p:ph type="title"/>
          </p:nvPr>
        </p:nvSpPr>
        <p:spPr/>
        <p:txBody>
          <a:bodyPr/>
          <a:lstStyle/>
          <a:p>
            <a:r>
              <a:rPr lang="en-US"/>
              <a:t>Click to edit Master title style</a:t>
            </a:r>
            <a:endParaRPr lang="en-AE"/>
          </a:p>
        </p:txBody>
      </p:sp>
      <p:sp>
        <p:nvSpPr>
          <p:cNvPr id="3" name="Date Placeholder 2">
            <a:extLst>
              <a:ext uri="{FF2B5EF4-FFF2-40B4-BE49-F238E27FC236}">
                <a16:creationId xmlns:a16="http://schemas.microsoft.com/office/drawing/2014/main" id="{5CD6EE45-777E-8AA0-C6DB-8D0C513887D3}"/>
              </a:ext>
            </a:extLst>
          </p:cNvPr>
          <p:cNvSpPr>
            <a:spLocks noGrp="1"/>
          </p:cNvSpPr>
          <p:nvPr>
            <p:ph type="dt" sz="half" idx="10"/>
          </p:nvPr>
        </p:nvSpPr>
        <p:spPr/>
        <p:txBody>
          <a:bodyPr/>
          <a:lstStyle/>
          <a:p>
            <a:fld id="{AC1A9061-1D22-724D-9508-7BAEAF287353}" type="datetime1">
              <a:rPr lang="en-US" noProof="0" smtClean="0"/>
              <a:t>3/11/2024</a:t>
            </a:fld>
            <a:endParaRPr lang="en-US" noProof="0" dirty="0"/>
          </a:p>
        </p:txBody>
      </p:sp>
      <p:sp>
        <p:nvSpPr>
          <p:cNvPr id="4" name="Footer Placeholder 3">
            <a:extLst>
              <a:ext uri="{FF2B5EF4-FFF2-40B4-BE49-F238E27FC236}">
                <a16:creationId xmlns:a16="http://schemas.microsoft.com/office/drawing/2014/main" id="{771FE808-6773-F1D4-319D-8B014AB9EF76}"/>
              </a:ext>
            </a:extLst>
          </p:cNvPr>
          <p:cNvSpPr>
            <a:spLocks noGrp="1"/>
          </p:cNvSpPr>
          <p:nvPr>
            <p:ph type="ftr" sz="quarter" idx="11"/>
          </p:nvPr>
        </p:nvSpPr>
        <p:spPr/>
        <p:txBody>
          <a:bodyPr/>
          <a:lstStyle/>
          <a:p>
            <a:endParaRPr lang="en-US" noProof="0" dirty="0"/>
          </a:p>
        </p:txBody>
      </p:sp>
      <p:sp>
        <p:nvSpPr>
          <p:cNvPr id="5" name="Slide Number Placeholder 4">
            <a:extLst>
              <a:ext uri="{FF2B5EF4-FFF2-40B4-BE49-F238E27FC236}">
                <a16:creationId xmlns:a16="http://schemas.microsoft.com/office/drawing/2014/main" id="{298DB694-7328-02DF-9C01-7167FC5AD376}"/>
              </a:ext>
            </a:extLst>
          </p:cNvPr>
          <p:cNvSpPr>
            <a:spLocks noGrp="1"/>
          </p:cNvSpPr>
          <p:nvPr>
            <p:ph type="sldNum" sz="quarter" idx="12"/>
          </p:nvPr>
        </p:nvSpPr>
        <p:spPr/>
        <p:txBody>
          <a:bodyPr/>
          <a:lstStyle/>
          <a:p>
            <a:fld id="{9FF96B15-8338-45D5-A943-561235072D66}" type="slidenum">
              <a:rPr lang="en-US" noProof="0" smtClean="0"/>
              <a:t>‹#›</a:t>
            </a:fld>
            <a:endParaRPr lang="en-US" noProof="0" dirty="0"/>
          </a:p>
        </p:txBody>
      </p:sp>
    </p:spTree>
    <p:extLst>
      <p:ext uri="{BB962C8B-B14F-4D97-AF65-F5344CB8AC3E}">
        <p14:creationId xmlns:p14="http://schemas.microsoft.com/office/powerpoint/2010/main" val="22403397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601595-3AD8-383E-FA6F-241A75465C4C}"/>
              </a:ext>
            </a:extLst>
          </p:cNvPr>
          <p:cNvSpPr>
            <a:spLocks noGrp="1"/>
          </p:cNvSpPr>
          <p:nvPr>
            <p:ph type="dt" sz="half" idx="10"/>
          </p:nvPr>
        </p:nvSpPr>
        <p:spPr/>
        <p:txBody>
          <a:bodyPr/>
          <a:lstStyle/>
          <a:p>
            <a:fld id="{A4205E0F-8980-D24A-B2F9-0C7A13C6A6DE}" type="datetime1">
              <a:rPr lang="en-US" noProof="0" smtClean="0"/>
              <a:t>3/11/2024</a:t>
            </a:fld>
            <a:endParaRPr lang="en-US" noProof="0" dirty="0"/>
          </a:p>
        </p:txBody>
      </p:sp>
      <p:sp>
        <p:nvSpPr>
          <p:cNvPr id="3" name="Footer Placeholder 2">
            <a:extLst>
              <a:ext uri="{FF2B5EF4-FFF2-40B4-BE49-F238E27FC236}">
                <a16:creationId xmlns:a16="http://schemas.microsoft.com/office/drawing/2014/main" id="{1165A99C-AE34-DEDD-D701-0FCDF9CF3ADC}"/>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A95E2E27-FFBE-D7C7-9907-1CC3279423DA}"/>
              </a:ext>
            </a:extLst>
          </p:cNvPr>
          <p:cNvSpPr>
            <a:spLocks noGrp="1"/>
          </p:cNvSpPr>
          <p:nvPr>
            <p:ph type="sldNum" sz="quarter" idx="12"/>
          </p:nvPr>
        </p:nvSpPr>
        <p:spPr/>
        <p:txBody>
          <a:bodyPr/>
          <a:lstStyle/>
          <a:p>
            <a:fld id="{9FF96B15-8338-45D5-A943-561235072D66}" type="slidenum">
              <a:rPr lang="en-US" noProof="0" smtClean="0"/>
              <a:t>‹#›</a:t>
            </a:fld>
            <a:endParaRPr lang="en-US" noProof="0" dirty="0"/>
          </a:p>
        </p:txBody>
      </p:sp>
    </p:spTree>
    <p:extLst>
      <p:ext uri="{BB962C8B-B14F-4D97-AF65-F5344CB8AC3E}">
        <p14:creationId xmlns:p14="http://schemas.microsoft.com/office/powerpoint/2010/main" val="139571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6F98A-5C2E-B1BC-BCFD-EDEF4128AE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5D9828B5-85B1-4CCD-292B-26B1D79933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B011003D-5582-2ECE-5DCD-85E33654F1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066698-B745-D954-A4D3-BD9903B385EA}"/>
              </a:ext>
            </a:extLst>
          </p:cNvPr>
          <p:cNvSpPr>
            <a:spLocks noGrp="1"/>
          </p:cNvSpPr>
          <p:nvPr>
            <p:ph type="dt" sz="half" idx="10"/>
          </p:nvPr>
        </p:nvSpPr>
        <p:spPr/>
        <p:txBody>
          <a:bodyPr/>
          <a:lstStyle/>
          <a:p>
            <a:fld id="{36ACA6CA-E140-824D-8E8B-5CC5036BDBAE}" type="datetime1">
              <a:rPr lang="en-US" noProof="0" smtClean="0"/>
              <a:pPr/>
              <a:t>3/11/2024</a:t>
            </a:fld>
            <a:endParaRPr lang="en-US" noProof="0" dirty="0"/>
          </a:p>
        </p:txBody>
      </p:sp>
      <p:sp>
        <p:nvSpPr>
          <p:cNvPr id="6" name="Footer Placeholder 5">
            <a:extLst>
              <a:ext uri="{FF2B5EF4-FFF2-40B4-BE49-F238E27FC236}">
                <a16:creationId xmlns:a16="http://schemas.microsoft.com/office/drawing/2014/main" id="{43AB5B16-FFBA-A1D9-6719-413A6D7A33DE}"/>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F231A164-4B5F-FFB4-1F2E-6197F634DBD5}"/>
              </a:ext>
            </a:extLst>
          </p:cNvPr>
          <p:cNvSpPr>
            <a:spLocks noGrp="1"/>
          </p:cNvSpPr>
          <p:nvPr>
            <p:ph type="sldNum" sz="quarter" idx="12"/>
          </p:nvPr>
        </p:nvSpPr>
        <p:spPr/>
        <p:txBody>
          <a:bodyPr/>
          <a:lstStyle/>
          <a:p>
            <a:fld id="{9FF96B15-8338-45D5-A943-561235072D66}" type="slidenum">
              <a:rPr lang="en-US" noProof="0" smtClean="0"/>
              <a:t>‹#›</a:t>
            </a:fld>
            <a:endParaRPr lang="en-US" noProof="0" dirty="0"/>
          </a:p>
        </p:txBody>
      </p:sp>
    </p:spTree>
    <p:extLst>
      <p:ext uri="{BB962C8B-B14F-4D97-AF65-F5344CB8AC3E}">
        <p14:creationId xmlns:p14="http://schemas.microsoft.com/office/powerpoint/2010/main" val="99149221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23182-5AAD-2CA2-ADC4-5B4B3F1B6A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8B731675-D1B5-9AAE-70BE-4A3EC3FF17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E"/>
          </a:p>
        </p:txBody>
      </p:sp>
      <p:sp>
        <p:nvSpPr>
          <p:cNvPr id="4" name="Text Placeholder 3">
            <a:extLst>
              <a:ext uri="{FF2B5EF4-FFF2-40B4-BE49-F238E27FC236}">
                <a16:creationId xmlns:a16="http://schemas.microsoft.com/office/drawing/2014/main" id="{E1804AA5-302F-92EF-2583-DF2D93C6A7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2A7373-97FB-38A5-4C21-3ABBD58247EB}"/>
              </a:ext>
            </a:extLst>
          </p:cNvPr>
          <p:cNvSpPr>
            <a:spLocks noGrp="1"/>
          </p:cNvSpPr>
          <p:nvPr>
            <p:ph type="dt" sz="half" idx="10"/>
          </p:nvPr>
        </p:nvSpPr>
        <p:spPr/>
        <p:txBody>
          <a:bodyPr/>
          <a:lstStyle/>
          <a:p>
            <a:fld id="{163A5200-74F0-9445-8847-A53AA9C11C7B}" type="datetime1">
              <a:rPr lang="en-US" noProof="0" smtClean="0"/>
              <a:t>3/11/2024</a:t>
            </a:fld>
            <a:endParaRPr lang="en-US" noProof="0" dirty="0"/>
          </a:p>
        </p:txBody>
      </p:sp>
      <p:sp>
        <p:nvSpPr>
          <p:cNvPr id="6" name="Footer Placeholder 5">
            <a:extLst>
              <a:ext uri="{FF2B5EF4-FFF2-40B4-BE49-F238E27FC236}">
                <a16:creationId xmlns:a16="http://schemas.microsoft.com/office/drawing/2014/main" id="{7F7CE88C-8AE0-96F8-D4E2-7F07F72F85D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E6D3969E-ABDD-23B6-90CE-D65BF1C333A7}"/>
              </a:ext>
            </a:extLst>
          </p:cNvPr>
          <p:cNvSpPr>
            <a:spLocks noGrp="1"/>
          </p:cNvSpPr>
          <p:nvPr>
            <p:ph type="sldNum" sz="quarter" idx="12"/>
          </p:nvPr>
        </p:nvSpPr>
        <p:spPr/>
        <p:txBody>
          <a:bodyPr/>
          <a:lstStyle/>
          <a:p>
            <a:fld id="{9FF96B15-8338-45D5-A943-561235072D66}" type="slidenum">
              <a:rPr lang="en-US" noProof="0" smtClean="0"/>
              <a:t>‹#›</a:t>
            </a:fld>
            <a:endParaRPr lang="en-US" noProof="0" dirty="0"/>
          </a:p>
        </p:txBody>
      </p:sp>
    </p:spTree>
    <p:extLst>
      <p:ext uri="{BB962C8B-B14F-4D97-AF65-F5344CB8AC3E}">
        <p14:creationId xmlns:p14="http://schemas.microsoft.com/office/powerpoint/2010/main" val="2007511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C6F0B4-CDCC-5AF9-E0DA-551112AD3B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E"/>
          </a:p>
        </p:txBody>
      </p:sp>
      <p:sp>
        <p:nvSpPr>
          <p:cNvPr id="3" name="Text Placeholder 2">
            <a:extLst>
              <a:ext uri="{FF2B5EF4-FFF2-40B4-BE49-F238E27FC236}">
                <a16:creationId xmlns:a16="http://schemas.microsoft.com/office/drawing/2014/main" id="{7EDDD3CD-EEAA-34DF-7BB8-4F7F8D13E2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8A36D3D1-396A-BD29-F401-92B6E5AAAE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6ACA6CA-E140-824D-8E8B-5CC5036BDBAE}" type="datetime1">
              <a:rPr lang="en-US" noProof="0" smtClean="0"/>
              <a:pPr/>
              <a:t>3/11/2024</a:t>
            </a:fld>
            <a:endParaRPr lang="en-US" noProof="0" dirty="0"/>
          </a:p>
        </p:txBody>
      </p:sp>
      <p:sp>
        <p:nvSpPr>
          <p:cNvPr id="5" name="Footer Placeholder 4">
            <a:extLst>
              <a:ext uri="{FF2B5EF4-FFF2-40B4-BE49-F238E27FC236}">
                <a16:creationId xmlns:a16="http://schemas.microsoft.com/office/drawing/2014/main" id="{423701D9-9CA1-B04C-63E2-55D2DB35B9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23E5EA9-BA48-C691-8086-E48F6EBACB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FF96B15-8338-45D5-A943-561235072D66}" type="slidenum">
              <a:rPr lang="en-US" noProof="0" smtClean="0"/>
              <a:t>‹#›</a:t>
            </a:fld>
            <a:endParaRPr lang="en-US" noProof="0" dirty="0"/>
          </a:p>
        </p:txBody>
      </p:sp>
    </p:spTree>
    <p:extLst>
      <p:ext uri="{BB962C8B-B14F-4D97-AF65-F5344CB8AC3E}">
        <p14:creationId xmlns:p14="http://schemas.microsoft.com/office/powerpoint/2010/main" val="4083451319"/>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62" r:id="rId13"/>
    <p:sldLayoutId id="2147483858" r:id="rId14"/>
    <p:sldLayoutId id="2147483865"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slide" Target="slide12.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3.png"/><Relationship Id="rId4"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4.png"/><Relationship Id="rId4"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r-Yk6-jagDU" TargetMode="External"/><Relationship Id="rId2" Type="http://schemas.openxmlformats.org/officeDocument/2006/relationships/hyperlink" Target="https://www.youtube.com/watch?v=IAaUXszVT_A" TargetMode="External"/><Relationship Id="rId1" Type="http://schemas.openxmlformats.org/officeDocument/2006/relationships/slideLayout" Target="../slideLayouts/slideLayout7.xml"/><Relationship Id="rId6" Type="http://schemas.openxmlformats.org/officeDocument/2006/relationships/hyperlink" Target="https://vitalab.github.io/article/2021/02/12/C51.html" TargetMode="External"/><Relationship Id="rId5" Type="http://schemas.openxmlformats.org/officeDocument/2006/relationships/hyperlink" Target="https://mitpress.mit.edu/9780262048019/distributional-reinforcement-learning/" TargetMode="External"/><Relationship Id="rId4" Type="http://schemas.openxmlformats.org/officeDocument/2006/relationships/hyperlink" Target="https://www.youtube.com/watch?v=ba_l8IKoMvU"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watch?v=lWYb7RSxtI0&amp;t=895s" TargetMode="External"/><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4.xml"/><Relationship Id="rId6" Type="http://schemas.openxmlformats.org/officeDocument/2006/relationships/hyperlink" Target="https://twitter.com/kaiwenw_ai/status/1733528174993314082" TargetMode="Externa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D0D6D3E-D7F9-4591-9CA9-DDF4DB1F7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29B41E-FC51-4047-9C2D-7FA6782DAFEB}"/>
              </a:ext>
            </a:extLst>
          </p:cNvPr>
          <p:cNvSpPr>
            <a:spLocks noGrp="1"/>
          </p:cNvSpPr>
          <p:nvPr>
            <p:ph type="ctrTitle"/>
          </p:nvPr>
        </p:nvSpPr>
        <p:spPr>
          <a:xfrm>
            <a:off x="267891" y="300854"/>
            <a:ext cx="7398242" cy="2218059"/>
          </a:xfrm>
        </p:spPr>
        <p:txBody>
          <a:bodyPr anchor="t">
            <a:normAutofit fontScale="90000"/>
          </a:bodyPr>
          <a:lstStyle/>
          <a:p>
            <a:r>
              <a:rPr lang="en-US" sz="4800" u="sng"/>
              <a:t>A Distributional Perspective </a:t>
            </a:r>
            <a:r>
              <a:rPr lang="en-US" sz="4800"/>
              <a:t>of Reinforcement Learning</a:t>
            </a:r>
            <a:br>
              <a:rPr lang="en-US" sz="4800"/>
            </a:br>
            <a:br>
              <a:rPr lang="en-US" sz="4800"/>
            </a:br>
            <a:r>
              <a:rPr lang="en-US" sz="2700"/>
              <a:t>Authors : Marc G. Bellemare, Will Dabney, Rémi Munos</a:t>
            </a:r>
            <a:br>
              <a:rPr lang="en-US" sz="2700"/>
            </a:br>
            <a:endParaRPr lang="en-US" sz="2700" dirty="0"/>
          </a:p>
        </p:txBody>
      </p:sp>
      <p:sp>
        <p:nvSpPr>
          <p:cNvPr id="24" name="Rectangle 23">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4068664" cy="6858000"/>
          </a:xfrm>
          <a:prstGeom prst="rect">
            <a:avLst/>
          </a:prstGeom>
          <a:gradFill>
            <a:gsLst>
              <a:gs pos="26000">
                <a:srgbClr val="000000"/>
              </a:gs>
              <a:gs pos="100000">
                <a:schemeClr val="accent1"/>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3611463" cy="6858000"/>
          </a:xfrm>
          <a:prstGeom prst="rect">
            <a:avLst/>
          </a:prstGeom>
          <a:gradFill>
            <a:gsLst>
              <a:gs pos="0">
                <a:schemeClr val="accent1">
                  <a:lumMod val="75000"/>
                  <a:alpha val="56000"/>
                </a:schemeClr>
              </a:gs>
              <a:gs pos="100000">
                <a:srgbClr val="000000">
                  <a:alpha val="52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230721" y="-107390"/>
            <a:ext cx="3853890" cy="4068665"/>
          </a:xfrm>
          <a:prstGeom prst="rect">
            <a:avLst/>
          </a:prstGeom>
          <a:gradFill>
            <a:gsLst>
              <a:gs pos="0">
                <a:srgbClr val="000000">
                  <a:alpha val="34000"/>
                </a:srgbClr>
              </a:gs>
              <a:gs pos="96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network formed by white dots">
            <a:extLst>
              <a:ext uri="{FF2B5EF4-FFF2-40B4-BE49-F238E27FC236}">
                <a16:creationId xmlns:a16="http://schemas.microsoft.com/office/drawing/2014/main" id="{1A8837BE-2F35-636E-7A9C-FA4D98E7968D}"/>
              </a:ext>
            </a:extLst>
          </p:cNvPr>
          <p:cNvPicPr>
            <a:picLocks noChangeAspect="1"/>
          </p:cNvPicPr>
          <p:nvPr/>
        </p:nvPicPr>
        <p:blipFill rotWithShape="1">
          <a:blip r:embed="rId2"/>
          <a:srcRect l="23000" r="-1" b="-1"/>
          <a:stretch/>
        </p:blipFill>
        <p:spPr>
          <a:xfrm>
            <a:off x="6360948" y="1800984"/>
            <a:ext cx="4756162" cy="4756162"/>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p:spPr>
      </p:pic>
      <p:sp>
        <p:nvSpPr>
          <p:cNvPr id="3" name="TextBox 2">
            <a:extLst>
              <a:ext uri="{FF2B5EF4-FFF2-40B4-BE49-F238E27FC236}">
                <a16:creationId xmlns:a16="http://schemas.microsoft.com/office/drawing/2014/main" id="{038B5F72-DBC1-A746-5351-2D633B5C5E73}"/>
              </a:ext>
            </a:extLst>
          </p:cNvPr>
          <p:cNvSpPr txBox="1"/>
          <p:nvPr/>
        </p:nvSpPr>
        <p:spPr>
          <a:xfrm>
            <a:off x="3967012" y="6392111"/>
            <a:ext cx="3678620" cy="369332"/>
          </a:xfrm>
          <a:prstGeom prst="rect">
            <a:avLst/>
          </a:prstGeom>
          <a:noFill/>
        </p:spPr>
        <p:txBody>
          <a:bodyPr wrap="square" rtlCol="0">
            <a:spAutoFit/>
          </a:bodyPr>
          <a:lstStyle/>
          <a:p>
            <a:r>
              <a:rPr lang="en-US" dirty="0"/>
              <a:t>Presented By: Saranya </a:t>
            </a:r>
            <a:r>
              <a:rPr lang="en-US" dirty="0" err="1"/>
              <a:t>Krishnasami</a:t>
            </a:r>
            <a:endParaRPr lang="en-AE" dirty="0"/>
          </a:p>
        </p:txBody>
      </p:sp>
    </p:spTree>
    <p:extLst>
      <p:ext uri="{BB962C8B-B14F-4D97-AF65-F5344CB8AC3E}">
        <p14:creationId xmlns:p14="http://schemas.microsoft.com/office/powerpoint/2010/main" val="3067009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A63406-C067-5EBD-88BE-7F4AFBF2FC45}"/>
              </a:ext>
            </a:extLst>
          </p:cNvPr>
          <p:cNvSpPr>
            <a:spLocks noGrp="1"/>
          </p:cNvSpPr>
          <p:nvPr>
            <p:ph type="sldNum" sz="quarter" idx="12"/>
          </p:nvPr>
        </p:nvSpPr>
        <p:spPr/>
        <p:txBody>
          <a:bodyPr/>
          <a:lstStyle/>
          <a:p>
            <a:fld id="{9FF96B15-8338-45D5-A943-561235072D66}" type="slidenum">
              <a:rPr lang="en-US" noProof="0" smtClean="0"/>
              <a:t>10</a:t>
            </a:fld>
            <a:endParaRPr lang="en-US" noProof="0" dirty="0"/>
          </a:p>
        </p:txBody>
      </p:sp>
      <p:sp>
        <p:nvSpPr>
          <p:cNvPr id="3" name="Text Placeholder 3">
            <a:extLst>
              <a:ext uri="{FF2B5EF4-FFF2-40B4-BE49-F238E27FC236}">
                <a16:creationId xmlns:a16="http://schemas.microsoft.com/office/drawing/2014/main" id="{0278520C-34E7-2ADE-C25A-F14236457270}"/>
              </a:ext>
            </a:extLst>
          </p:cNvPr>
          <p:cNvSpPr txBox="1">
            <a:spLocks/>
          </p:cNvSpPr>
          <p:nvPr/>
        </p:nvSpPr>
        <p:spPr>
          <a:xfrm>
            <a:off x="253194" y="1587260"/>
            <a:ext cx="2507259" cy="442535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Courier New" panose="02070309020205020404" pitchFamily="49" charset="0"/>
              <a:buChar char="o"/>
            </a:pPr>
            <a:endParaRPr lang="en-US" sz="1600" dirty="0"/>
          </a:p>
          <a:p>
            <a:pPr marL="0" indent="0">
              <a:buNone/>
            </a:pPr>
            <a:r>
              <a:rPr lang="en-US" sz="1600" dirty="0">
                <a:solidFill>
                  <a:schemeClr val="tx2">
                    <a:lumMod val="50000"/>
                    <a:lumOff val="50000"/>
                  </a:schemeClr>
                </a:solidFill>
              </a:rPr>
              <a:t>Preamble</a:t>
            </a:r>
          </a:p>
          <a:p>
            <a:pPr marL="0" indent="0">
              <a:buNone/>
            </a:pPr>
            <a:endParaRPr lang="en-US" sz="1600" dirty="0"/>
          </a:p>
          <a:p>
            <a:pPr marL="0" indent="0">
              <a:buNone/>
            </a:pPr>
            <a:r>
              <a:rPr lang="en-US" sz="1600" dirty="0"/>
              <a:t>C51 Algorithm </a:t>
            </a:r>
          </a:p>
          <a:p>
            <a:pPr marL="0" indent="0">
              <a:buNone/>
            </a:pPr>
            <a:endParaRPr lang="en-US" sz="1600" dirty="0"/>
          </a:p>
          <a:p>
            <a:pPr marL="0" indent="0">
              <a:buNone/>
            </a:pPr>
            <a:r>
              <a:rPr lang="en-US" sz="1600" dirty="0"/>
              <a:t>Evaluation and Results</a:t>
            </a:r>
          </a:p>
          <a:p>
            <a:pPr marL="0" indent="0">
              <a:buNone/>
            </a:pPr>
            <a:endParaRPr lang="en-US" sz="1600" dirty="0"/>
          </a:p>
          <a:p>
            <a:pPr marL="0" indent="0">
              <a:buNone/>
            </a:pPr>
            <a:r>
              <a:rPr lang="en-US" sz="1600" dirty="0"/>
              <a:t>Summary</a:t>
            </a:r>
          </a:p>
        </p:txBody>
      </p:sp>
      <p:sp>
        <p:nvSpPr>
          <p:cNvPr id="4" name="Title 1">
            <a:extLst>
              <a:ext uri="{FF2B5EF4-FFF2-40B4-BE49-F238E27FC236}">
                <a16:creationId xmlns:a16="http://schemas.microsoft.com/office/drawing/2014/main" id="{4313DAB5-5AA8-E519-B341-F282B243B16C}"/>
              </a:ext>
            </a:extLst>
          </p:cNvPr>
          <p:cNvSpPr txBox="1">
            <a:spLocks/>
          </p:cNvSpPr>
          <p:nvPr/>
        </p:nvSpPr>
        <p:spPr>
          <a:xfrm>
            <a:off x="322204" y="396815"/>
            <a:ext cx="6915358" cy="6814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2">
                    <a:lumMod val="50000"/>
                  </a:schemeClr>
                </a:solidFill>
              </a:rPr>
              <a:t>Distributional RL </a:t>
            </a:r>
            <a:endParaRPr lang="en-AE" dirty="0">
              <a:solidFill>
                <a:schemeClr val="bg2">
                  <a:lumMod val="50000"/>
                </a:schemeClr>
              </a:solidFill>
            </a:endParaRPr>
          </a:p>
        </p:txBody>
      </p:sp>
      <p:cxnSp>
        <p:nvCxnSpPr>
          <p:cNvPr id="6" name="Straight Connector 5">
            <a:extLst>
              <a:ext uri="{FF2B5EF4-FFF2-40B4-BE49-F238E27FC236}">
                <a16:creationId xmlns:a16="http://schemas.microsoft.com/office/drawing/2014/main" id="{CAAF2900-1B6F-A321-12AA-4FC653BDC4CF}"/>
              </a:ext>
            </a:extLst>
          </p:cNvPr>
          <p:cNvCxnSpPr/>
          <p:nvPr/>
        </p:nvCxnSpPr>
        <p:spPr>
          <a:xfrm>
            <a:off x="2665570" y="1457864"/>
            <a:ext cx="0" cy="5184476"/>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7EF4659B-6CC0-921C-6384-FB47AF0BA5EC}"/>
              </a:ext>
            </a:extLst>
          </p:cNvPr>
          <p:cNvSpPr txBox="1"/>
          <p:nvPr/>
        </p:nvSpPr>
        <p:spPr>
          <a:xfrm>
            <a:off x="2700911" y="2905633"/>
            <a:ext cx="4901299" cy="769441"/>
          </a:xfrm>
          <a:prstGeom prst="rect">
            <a:avLst/>
          </a:prstGeom>
          <a:noFill/>
        </p:spPr>
        <p:txBody>
          <a:bodyPr wrap="square" rtlCol="0">
            <a:spAutoFit/>
          </a:bodyPr>
          <a:lstStyle/>
          <a:p>
            <a:r>
              <a:rPr lang="en-US" sz="2400" dirty="0">
                <a:solidFill>
                  <a:schemeClr val="tx2">
                    <a:lumMod val="50000"/>
                    <a:lumOff val="50000"/>
                  </a:schemeClr>
                </a:solidFill>
              </a:rPr>
              <a:t>Distributional</a:t>
            </a:r>
            <a:r>
              <a:rPr lang="en-US" sz="4400" dirty="0"/>
              <a:t> </a:t>
            </a:r>
            <a:r>
              <a:rPr lang="en-US" sz="2400" dirty="0">
                <a:solidFill>
                  <a:schemeClr val="tx2">
                    <a:lumMod val="50000"/>
                    <a:lumOff val="50000"/>
                  </a:schemeClr>
                </a:solidFill>
              </a:rPr>
              <a:t>Bellman</a:t>
            </a:r>
            <a:r>
              <a:rPr lang="en-US" sz="4400" dirty="0"/>
              <a:t> </a:t>
            </a:r>
            <a:r>
              <a:rPr lang="en-US" sz="2400" dirty="0">
                <a:solidFill>
                  <a:schemeClr val="tx2">
                    <a:lumMod val="50000"/>
                    <a:lumOff val="50000"/>
                  </a:schemeClr>
                </a:solidFill>
              </a:rPr>
              <a:t>equation</a:t>
            </a:r>
            <a:endParaRPr lang="en-AE" sz="2400" dirty="0">
              <a:solidFill>
                <a:schemeClr val="tx2">
                  <a:lumMod val="50000"/>
                  <a:lumOff val="50000"/>
                </a:schemeClr>
              </a:solidFill>
            </a:endParaRPr>
          </a:p>
        </p:txBody>
      </p:sp>
      <p:pic>
        <p:nvPicPr>
          <p:cNvPr id="10" name="Picture 9">
            <a:extLst>
              <a:ext uri="{FF2B5EF4-FFF2-40B4-BE49-F238E27FC236}">
                <a16:creationId xmlns:a16="http://schemas.microsoft.com/office/drawing/2014/main" id="{A2ED1896-3E19-7799-4E00-037C1A039C17}"/>
              </a:ext>
            </a:extLst>
          </p:cNvPr>
          <p:cNvPicPr>
            <a:picLocks noChangeAspect="1"/>
          </p:cNvPicPr>
          <p:nvPr/>
        </p:nvPicPr>
        <p:blipFill>
          <a:blip r:embed="rId2"/>
          <a:stretch>
            <a:fillRect/>
          </a:stretch>
        </p:blipFill>
        <p:spPr>
          <a:xfrm>
            <a:off x="2832194" y="3760810"/>
            <a:ext cx="4588109" cy="522308"/>
          </a:xfrm>
          <a:prstGeom prst="rect">
            <a:avLst/>
          </a:prstGeom>
        </p:spPr>
      </p:pic>
      <p:sp>
        <p:nvSpPr>
          <p:cNvPr id="12" name="TextBox 11">
            <a:extLst>
              <a:ext uri="{FF2B5EF4-FFF2-40B4-BE49-F238E27FC236}">
                <a16:creationId xmlns:a16="http://schemas.microsoft.com/office/drawing/2014/main" id="{4036C903-446E-2F9A-3CCF-538FCA1DFE31}"/>
              </a:ext>
            </a:extLst>
          </p:cNvPr>
          <p:cNvSpPr txBox="1"/>
          <p:nvPr/>
        </p:nvSpPr>
        <p:spPr>
          <a:xfrm>
            <a:off x="2665570" y="1107541"/>
            <a:ext cx="2979796" cy="769441"/>
          </a:xfrm>
          <a:prstGeom prst="rect">
            <a:avLst/>
          </a:prstGeom>
          <a:noFill/>
        </p:spPr>
        <p:txBody>
          <a:bodyPr wrap="square" rtlCol="0">
            <a:spAutoFit/>
          </a:bodyPr>
          <a:lstStyle/>
          <a:p>
            <a:r>
              <a:rPr lang="en-US" sz="2400" dirty="0">
                <a:solidFill>
                  <a:schemeClr val="tx2">
                    <a:lumMod val="50000"/>
                    <a:lumOff val="50000"/>
                  </a:schemeClr>
                </a:solidFill>
              </a:rPr>
              <a:t>Bellman</a:t>
            </a:r>
            <a:r>
              <a:rPr lang="en-US" sz="4400" dirty="0"/>
              <a:t> </a:t>
            </a:r>
            <a:r>
              <a:rPr lang="en-US" sz="2400" dirty="0">
                <a:solidFill>
                  <a:schemeClr val="tx2">
                    <a:lumMod val="50000"/>
                    <a:lumOff val="50000"/>
                  </a:schemeClr>
                </a:solidFill>
              </a:rPr>
              <a:t>Equations</a:t>
            </a:r>
            <a:endParaRPr lang="en-AE" sz="2400" dirty="0">
              <a:solidFill>
                <a:schemeClr val="tx2">
                  <a:lumMod val="50000"/>
                  <a:lumOff val="50000"/>
                </a:schemeClr>
              </a:solidFill>
            </a:endParaRPr>
          </a:p>
        </p:txBody>
      </p:sp>
      <p:pic>
        <p:nvPicPr>
          <p:cNvPr id="13" name="Picture 12">
            <a:extLst>
              <a:ext uri="{FF2B5EF4-FFF2-40B4-BE49-F238E27FC236}">
                <a16:creationId xmlns:a16="http://schemas.microsoft.com/office/drawing/2014/main" id="{C311AD3B-C673-BC28-8B95-8BF93C866753}"/>
              </a:ext>
            </a:extLst>
          </p:cNvPr>
          <p:cNvPicPr>
            <a:picLocks noChangeAspect="1"/>
          </p:cNvPicPr>
          <p:nvPr/>
        </p:nvPicPr>
        <p:blipFill>
          <a:blip r:embed="rId3"/>
          <a:stretch>
            <a:fillRect/>
          </a:stretch>
        </p:blipFill>
        <p:spPr>
          <a:xfrm>
            <a:off x="4830792" y="5174269"/>
            <a:ext cx="3670177" cy="1468071"/>
          </a:xfrm>
          <a:prstGeom prst="rect">
            <a:avLst/>
          </a:prstGeom>
        </p:spPr>
      </p:pic>
      <p:pic>
        <p:nvPicPr>
          <p:cNvPr id="5" name="Picture 4">
            <a:extLst>
              <a:ext uri="{FF2B5EF4-FFF2-40B4-BE49-F238E27FC236}">
                <a16:creationId xmlns:a16="http://schemas.microsoft.com/office/drawing/2014/main" id="{344E3BE7-49A9-107B-C2CA-7A540C6E8E35}"/>
              </a:ext>
            </a:extLst>
          </p:cNvPr>
          <p:cNvPicPr>
            <a:picLocks noChangeAspect="1"/>
          </p:cNvPicPr>
          <p:nvPr/>
        </p:nvPicPr>
        <p:blipFill>
          <a:blip r:embed="rId4"/>
          <a:stretch>
            <a:fillRect/>
          </a:stretch>
        </p:blipFill>
        <p:spPr>
          <a:xfrm>
            <a:off x="2760453" y="1858121"/>
            <a:ext cx="4458322" cy="657317"/>
          </a:xfrm>
          <a:prstGeom prst="rect">
            <a:avLst/>
          </a:prstGeom>
        </p:spPr>
      </p:pic>
      <p:pic>
        <p:nvPicPr>
          <p:cNvPr id="11" name="Picture 10">
            <a:extLst>
              <a:ext uri="{FF2B5EF4-FFF2-40B4-BE49-F238E27FC236}">
                <a16:creationId xmlns:a16="http://schemas.microsoft.com/office/drawing/2014/main" id="{7479DF17-9F59-5055-B7D1-20867C6AC66C}"/>
              </a:ext>
            </a:extLst>
          </p:cNvPr>
          <p:cNvPicPr>
            <a:picLocks noChangeAspect="1"/>
          </p:cNvPicPr>
          <p:nvPr/>
        </p:nvPicPr>
        <p:blipFill>
          <a:blip r:embed="rId5"/>
          <a:stretch>
            <a:fillRect/>
          </a:stretch>
        </p:blipFill>
        <p:spPr>
          <a:xfrm>
            <a:off x="2760453" y="2429636"/>
            <a:ext cx="4782217" cy="628738"/>
          </a:xfrm>
          <a:prstGeom prst="rect">
            <a:avLst/>
          </a:prstGeom>
        </p:spPr>
      </p:pic>
    </p:spTree>
    <p:extLst>
      <p:ext uri="{BB962C8B-B14F-4D97-AF65-F5344CB8AC3E}">
        <p14:creationId xmlns:p14="http://schemas.microsoft.com/office/powerpoint/2010/main" val="3149849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6038FF-284E-235F-1691-066D00701765}"/>
            </a:ext>
          </a:extLst>
        </p:cNvPr>
        <p:cNvGrpSpPr/>
        <p:nvPr/>
      </p:nvGrpSpPr>
      <p:grpSpPr>
        <a:xfrm>
          <a:off x="0" y="0"/>
          <a:ext cx="0" cy="0"/>
          <a:chOff x="0" y="0"/>
          <a:chExt cx="0" cy="0"/>
        </a:xfrm>
      </p:grpSpPr>
      <p:sp>
        <p:nvSpPr>
          <p:cNvPr id="3" name="Text Placeholder 3">
            <a:extLst>
              <a:ext uri="{FF2B5EF4-FFF2-40B4-BE49-F238E27FC236}">
                <a16:creationId xmlns:a16="http://schemas.microsoft.com/office/drawing/2014/main" id="{7547657F-77BC-1CFA-DD81-7837597F9050}"/>
              </a:ext>
            </a:extLst>
          </p:cNvPr>
          <p:cNvSpPr txBox="1">
            <a:spLocks/>
          </p:cNvSpPr>
          <p:nvPr/>
        </p:nvSpPr>
        <p:spPr>
          <a:xfrm>
            <a:off x="253194" y="1587260"/>
            <a:ext cx="2507259" cy="442535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Courier New" panose="02070309020205020404" pitchFamily="49" charset="0"/>
              <a:buChar char="o"/>
            </a:pPr>
            <a:endParaRPr lang="en-US" sz="1600" dirty="0"/>
          </a:p>
          <a:p>
            <a:pPr marL="0" indent="0">
              <a:buNone/>
            </a:pPr>
            <a:r>
              <a:rPr lang="en-US" sz="1600" dirty="0">
                <a:solidFill>
                  <a:schemeClr val="tx2">
                    <a:lumMod val="50000"/>
                    <a:lumOff val="50000"/>
                  </a:schemeClr>
                </a:solidFill>
              </a:rPr>
              <a:t>Preamble</a:t>
            </a:r>
          </a:p>
          <a:p>
            <a:pPr marL="0" indent="0">
              <a:buNone/>
            </a:pPr>
            <a:endParaRPr lang="en-US" sz="1600" dirty="0"/>
          </a:p>
          <a:p>
            <a:pPr marL="0" indent="0">
              <a:buNone/>
            </a:pPr>
            <a:r>
              <a:rPr lang="en-US" sz="1600" dirty="0"/>
              <a:t>Distributional Bellman Operators</a:t>
            </a:r>
          </a:p>
          <a:p>
            <a:pPr marL="0" indent="0">
              <a:buNone/>
            </a:pPr>
            <a:endParaRPr lang="en-US" sz="1600" dirty="0"/>
          </a:p>
          <a:p>
            <a:pPr marL="0" indent="0">
              <a:buNone/>
            </a:pPr>
            <a:r>
              <a:rPr lang="en-US" sz="1600" dirty="0"/>
              <a:t>C51 Algorithm </a:t>
            </a:r>
          </a:p>
          <a:p>
            <a:pPr marL="0" indent="0">
              <a:buNone/>
            </a:pPr>
            <a:endParaRPr lang="en-US" sz="1600" dirty="0"/>
          </a:p>
          <a:p>
            <a:pPr marL="0" indent="0">
              <a:buNone/>
            </a:pPr>
            <a:r>
              <a:rPr lang="en-US" sz="1600" dirty="0"/>
              <a:t>Evaluation and Results</a:t>
            </a:r>
          </a:p>
          <a:p>
            <a:pPr marL="0" indent="0">
              <a:buNone/>
            </a:pPr>
            <a:endParaRPr lang="en-US" sz="1600" dirty="0"/>
          </a:p>
          <a:p>
            <a:pPr marL="0" indent="0">
              <a:buNone/>
            </a:pPr>
            <a:r>
              <a:rPr lang="en-US" sz="1600" dirty="0"/>
              <a:t>Summary</a:t>
            </a:r>
          </a:p>
        </p:txBody>
      </p:sp>
      <p:sp>
        <p:nvSpPr>
          <p:cNvPr id="4" name="Title 1">
            <a:extLst>
              <a:ext uri="{FF2B5EF4-FFF2-40B4-BE49-F238E27FC236}">
                <a16:creationId xmlns:a16="http://schemas.microsoft.com/office/drawing/2014/main" id="{7ACAD3D2-4DB3-F574-336D-258AAD8D2AF7}"/>
              </a:ext>
            </a:extLst>
          </p:cNvPr>
          <p:cNvSpPr txBox="1">
            <a:spLocks/>
          </p:cNvSpPr>
          <p:nvPr/>
        </p:nvSpPr>
        <p:spPr>
          <a:xfrm>
            <a:off x="322204" y="396815"/>
            <a:ext cx="6915358" cy="6814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2">
                    <a:lumMod val="50000"/>
                  </a:schemeClr>
                </a:solidFill>
              </a:rPr>
              <a:t>Distributional RL </a:t>
            </a:r>
            <a:endParaRPr lang="en-AE" dirty="0">
              <a:solidFill>
                <a:schemeClr val="bg2">
                  <a:lumMod val="50000"/>
                </a:schemeClr>
              </a:solidFill>
            </a:endParaRPr>
          </a:p>
        </p:txBody>
      </p:sp>
      <p:cxnSp>
        <p:nvCxnSpPr>
          <p:cNvPr id="6" name="Straight Connector 5">
            <a:extLst>
              <a:ext uri="{FF2B5EF4-FFF2-40B4-BE49-F238E27FC236}">
                <a16:creationId xmlns:a16="http://schemas.microsoft.com/office/drawing/2014/main" id="{4D702803-EE76-4C61-3B6D-5433E11A1EC4}"/>
              </a:ext>
            </a:extLst>
          </p:cNvPr>
          <p:cNvCxnSpPr/>
          <p:nvPr/>
        </p:nvCxnSpPr>
        <p:spPr>
          <a:xfrm>
            <a:off x="2665570" y="1457864"/>
            <a:ext cx="0" cy="5184476"/>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F1966EDA-5303-F5F1-CE92-2EA963276B15}"/>
              </a:ext>
            </a:extLst>
          </p:cNvPr>
          <p:cNvPicPr>
            <a:picLocks noChangeAspect="1"/>
          </p:cNvPicPr>
          <p:nvPr/>
        </p:nvPicPr>
        <p:blipFill>
          <a:blip r:embed="rId2"/>
          <a:stretch>
            <a:fillRect/>
          </a:stretch>
        </p:blipFill>
        <p:spPr>
          <a:xfrm>
            <a:off x="2982616" y="3016120"/>
            <a:ext cx="5916547" cy="383875"/>
          </a:xfrm>
          <a:prstGeom prst="rect">
            <a:avLst/>
          </a:prstGeom>
        </p:spPr>
      </p:pic>
      <p:cxnSp>
        <p:nvCxnSpPr>
          <p:cNvPr id="13" name="Straight Connector 12">
            <a:extLst>
              <a:ext uri="{FF2B5EF4-FFF2-40B4-BE49-F238E27FC236}">
                <a16:creationId xmlns:a16="http://schemas.microsoft.com/office/drawing/2014/main" id="{75C5EAB9-0BDB-0CA2-E180-C2471AAAAC29}"/>
              </a:ext>
            </a:extLst>
          </p:cNvPr>
          <p:cNvCxnSpPr>
            <a:cxnSpLocks/>
          </p:cNvCxnSpPr>
          <p:nvPr/>
        </p:nvCxnSpPr>
        <p:spPr>
          <a:xfrm flipH="1">
            <a:off x="2982616" y="2887894"/>
            <a:ext cx="259798" cy="640326"/>
          </a:xfrm>
          <a:prstGeom prst="line">
            <a:avLst/>
          </a:prstGeom>
        </p:spPr>
        <p:style>
          <a:lnRef idx="3">
            <a:schemeClr val="accent2"/>
          </a:lnRef>
          <a:fillRef idx="0">
            <a:schemeClr val="accent2"/>
          </a:fillRef>
          <a:effectRef idx="2">
            <a:schemeClr val="accent2"/>
          </a:effectRef>
          <a:fontRef idx="minor">
            <a:schemeClr val="tx1"/>
          </a:fontRef>
        </p:style>
      </p:cxnSp>
      <p:sp>
        <p:nvSpPr>
          <p:cNvPr id="14" name="TextBox 13">
            <a:extLst>
              <a:ext uri="{FF2B5EF4-FFF2-40B4-BE49-F238E27FC236}">
                <a16:creationId xmlns:a16="http://schemas.microsoft.com/office/drawing/2014/main" id="{971DB43A-B728-72B3-A8AB-B20589651BEB}"/>
              </a:ext>
            </a:extLst>
          </p:cNvPr>
          <p:cNvSpPr txBox="1"/>
          <p:nvPr/>
        </p:nvSpPr>
        <p:spPr>
          <a:xfrm>
            <a:off x="2847151" y="1509405"/>
            <a:ext cx="8608291" cy="461665"/>
          </a:xfrm>
          <a:prstGeom prst="rect">
            <a:avLst/>
          </a:prstGeom>
          <a:noFill/>
        </p:spPr>
        <p:txBody>
          <a:bodyPr wrap="square" rtlCol="0">
            <a:spAutoFit/>
          </a:bodyPr>
          <a:lstStyle/>
          <a:p>
            <a:r>
              <a:rPr lang="en-US" sz="2400" dirty="0">
                <a:solidFill>
                  <a:schemeClr val="tx2">
                    <a:lumMod val="75000"/>
                    <a:lumOff val="25000"/>
                  </a:schemeClr>
                </a:solidFill>
              </a:rPr>
              <a:t>What are the authors trying to do ?</a:t>
            </a:r>
            <a:endParaRPr lang="en-AE" sz="2400" dirty="0">
              <a:solidFill>
                <a:schemeClr val="tx2">
                  <a:lumMod val="75000"/>
                  <a:lumOff val="25000"/>
                </a:schemeClr>
              </a:solidFill>
            </a:endParaRPr>
          </a:p>
        </p:txBody>
      </p:sp>
      <p:cxnSp>
        <p:nvCxnSpPr>
          <p:cNvPr id="16" name="Straight Connector 15">
            <a:extLst>
              <a:ext uri="{FF2B5EF4-FFF2-40B4-BE49-F238E27FC236}">
                <a16:creationId xmlns:a16="http://schemas.microsoft.com/office/drawing/2014/main" id="{93CADB5E-3B0B-9731-54B5-B9C6CB0221E6}"/>
              </a:ext>
            </a:extLst>
          </p:cNvPr>
          <p:cNvCxnSpPr>
            <a:cxnSpLocks/>
          </p:cNvCxnSpPr>
          <p:nvPr/>
        </p:nvCxnSpPr>
        <p:spPr>
          <a:xfrm flipH="1">
            <a:off x="4209439" y="2897508"/>
            <a:ext cx="259798" cy="640326"/>
          </a:xfrm>
          <a:prstGeom prst="line">
            <a:avLst/>
          </a:prstGeom>
        </p:spPr>
        <p:style>
          <a:lnRef idx="3">
            <a:schemeClr val="accent2"/>
          </a:lnRef>
          <a:fillRef idx="0">
            <a:schemeClr val="accent2"/>
          </a:fillRef>
          <a:effectRef idx="2">
            <a:schemeClr val="accent2"/>
          </a:effectRef>
          <a:fontRef idx="minor">
            <a:schemeClr val="tx1"/>
          </a:fontRef>
        </p:style>
      </p:cxnSp>
      <p:cxnSp>
        <p:nvCxnSpPr>
          <p:cNvPr id="17" name="Straight Connector 16">
            <a:extLst>
              <a:ext uri="{FF2B5EF4-FFF2-40B4-BE49-F238E27FC236}">
                <a16:creationId xmlns:a16="http://schemas.microsoft.com/office/drawing/2014/main" id="{D1161CC5-DC5A-9BBA-E599-4DD4D9D560BF}"/>
              </a:ext>
            </a:extLst>
          </p:cNvPr>
          <p:cNvCxnSpPr>
            <a:cxnSpLocks/>
          </p:cNvCxnSpPr>
          <p:nvPr/>
        </p:nvCxnSpPr>
        <p:spPr>
          <a:xfrm flipH="1">
            <a:off x="5836202" y="2882598"/>
            <a:ext cx="259798" cy="640326"/>
          </a:xfrm>
          <a:prstGeom prst="line">
            <a:avLst/>
          </a:prstGeom>
        </p:spPr>
        <p:style>
          <a:lnRef idx="3">
            <a:schemeClr val="accent2"/>
          </a:lnRef>
          <a:fillRef idx="0">
            <a:schemeClr val="accent2"/>
          </a:fillRef>
          <a:effectRef idx="2">
            <a:schemeClr val="accent2"/>
          </a:effectRef>
          <a:fontRef idx="minor">
            <a:schemeClr val="tx1"/>
          </a:fontRef>
        </p:style>
      </p:cxnSp>
      <p:cxnSp>
        <p:nvCxnSpPr>
          <p:cNvPr id="18" name="Straight Connector 17">
            <a:extLst>
              <a:ext uri="{FF2B5EF4-FFF2-40B4-BE49-F238E27FC236}">
                <a16:creationId xmlns:a16="http://schemas.microsoft.com/office/drawing/2014/main" id="{BAD36323-1122-9BC7-6F01-4EFEBBBF06CF}"/>
              </a:ext>
            </a:extLst>
          </p:cNvPr>
          <p:cNvCxnSpPr>
            <a:cxnSpLocks/>
          </p:cNvCxnSpPr>
          <p:nvPr/>
        </p:nvCxnSpPr>
        <p:spPr>
          <a:xfrm flipH="1">
            <a:off x="7285188" y="2897508"/>
            <a:ext cx="259798" cy="640326"/>
          </a:xfrm>
          <a:prstGeom prst="line">
            <a:avLst/>
          </a:prstGeom>
        </p:spPr>
        <p:style>
          <a:lnRef idx="3">
            <a:schemeClr val="accent2"/>
          </a:lnRef>
          <a:fillRef idx="0">
            <a:schemeClr val="accent2"/>
          </a:fillRef>
          <a:effectRef idx="2">
            <a:schemeClr val="accent2"/>
          </a:effectRef>
          <a:fontRef idx="minor">
            <a:schemeClr val="tx1"/>
          </a:fontRef>
        </p:style>
      </p:cxnSp>
      <p:pic>
        <p:nvPicPr>
          <p:cNvPr id="2" name="Picture 1">
            <a:extLst>
              <a:ext uri="{FF2B5EF4-FFF2-40B4-BE49-F238E27FC236}">
                <a16:creationId xmlns:a16="http://schemas.microsoft.com/office/drawing/2014/main" id="{F6206D46-4876-8ED4-B3D9-9C4CB4859522}"/>
              </a:ext>
            </a:extLst>
          </p:cNvPr>
          <p:cNvPicPr>
            <a:picLocks noChangeAspect="1"/>
          </p:cNvPicPr>
          <p:nvPr/>
        </p:nvPicPr>
        <p:blipFill>
          <a:blip r:embed="rId3"/>
          <a:stretch>
            <a:fillRect/>
          </a:stretch>
        </p:blipFill>
        <p:spPr>
          <a:xfrm>
            <a:off x="2982616" y="4199013"/>
            <a:ext cx="5700118" cy="648898"/>
          </a:xfrm>
          <a:prstGeom prst="rect">
            <a:avLst/>
          </a:prstGeom>
        </p:spPr>
      </p:pic>
      <p:sp>
        <p:nvSpPr>
          <p:cNvPr id="5" name="TextBox 4">
            <a:extLst>
              <a:ext uri="{FF2B5EF4-FFF2-40B4-BE49-F238E27FC236}">
                <a16:creationId xmlns:a16="http://schemas.microsoft.com/office/drawing/2014/main" id="{2110D493-3127-75D1-C9B7-E5BBB7CF2933}"/>
              </a:ext>
            </a:extLst>
          </p:cNvPr>
          <p:cNvSpPr txBox="1"/>
          <p:nvPr/>
        </p:nvSpPr>
        <p:spPr>
          <a:xfrm>
            <a:off x="2847151" y="6295828"/>
            <a:ext cx="9033980" cy="369332"/>
          </a:xfrm>
          <a:prstGeom prst="rect">
            <a:avLst/>
          </a:prstGeom>
          <a:noFill/>
        </p:spPr>
        <p:txBody>
          <a:bodyPr wrap="square" rtlCol="0">
            <a:spAutoFit/>
          </a:bodyPr>
          <a:lstStyle/>
          <a:p>
            <a:pPr algn="ctr"/>
            <a:r>
              <a:rPr lang="en-US" b="1" i="1" dirty="0"/>
              <a:t>*Z, R, X </a:t>
            </a:r>
            <a:r>
              <a:rPr lang="en-US" i="1" dirty="0"/>
              <a:t>(State S is denoted as X) , </a:t>
            </a:r>
            <a:r>
              <a:rPr lang="en-US" b="1" i="1" dirty="0"/>
              <a:t>A</a:t>
            </a:r>
            <a:r>
              <a:rPr lang="en-US" i="1" dirty="0"/>
              <a:t> – All capital letter denote they are Random Variables</a:t>
            </a:r>
            <a:endParaRPr lang="en-AE" i="1" dirty="0"/>
          </a:p>
        </p:txBody>
      </p:sp>
    </p:spTree>
    <p:extLst>
      <p:ext uri="{BB962C8B-B14F-4D97-AF65-F5344CB8AC3E}">
        <p14:creationId xmlns:p14="http://schemas.microsoft.com/office/powerpoint/2010/main" val="2600714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500" fill="hold"/>
                                        <p:tgtEl>
                                          <p:spTgt spid="13"/>
                                        </p:tgtEl>
                                        <p:attrNameLst>
                                          <p:attrName>ppt_x</p:attrName>
                                        </p:attrNameLst>
                                      </p:cBhvr>
                                      <p:tavLst>
                                        <p:tav tm="0">
                                          <p:val>
                                            <p:strVal val="#ppt_x"/>
                                          </p:val>
                                        </p:tav>
                                        <p:tav tm="100000">
                                          <p:val>
                                            <p:strVal val="#ppt_x"/>
                                          </p:val>
                                        </p:tav>
                                      </p:tavLst>
                                    </p:anim>
                                    <p:anim calcmode="lin" valueType="num">
                                      <p:cBhvr additive="base">
                                        <p:cTn id="1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ppt_x"/>
                                          </p:val>
                                        </p:tav>
                                        <p:tav tm="100000">
                                          <p:val>
                                            <p:strVal val="#ppt_x"/>
                                          </p:val>
                                        </p:tav>
                                      </p:tavLst>
                                    </p:anim>
                                    <p:anim calcmode="lin" valueType="num">
                                      <p:cBhvr additive="base">
                                        <p:cTn id="21"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500" fill="hold"/>
                                        <p:tgtEl>
                                          <p:spTgt spid="17"/>
                                        </p:tgtEl>
                                        <p:attrNameLst>
                                          <p:attrName>ppt_x</p:attrName>
                                        </p:attrNameLst>
                                      </p:cBhvr>
                                      <p:tavLst>
                                        <p:tav tm="0">
                                          <p:val>
                                            <p:strVal val="#ppt_x"/>
                                          </p:val>
                                        </p:tav>
                                        <p:tav tm="100000">
                                          <p:val>
                                            <p:strVal val="#ppt_x"/>
                                          </p:val>
                                        </p:tav>
                                      </p:tavLst>
                                    </p:anim>
                                    <p:anim calcmode="lin" valueType="num">
                                      <p:cBhvr additive="base">
                                        <p:cTn id="2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additive="base">
                                        <p:cTn id="32" dur="500" fill="hold"/>
                                        <p:tgtEl>
                                          <p:spTgt spid="18"/>
                                        </p:tgtEl>
                                        <p:attrNameLst>
                                          <p:attrName>ppt_x</p:attrName>
                                        </p:attrNameLst>
                                      </p:cBhvr>
                                      <p:tavLst>
                                        <p:tav tm="0">
                                          <p:val>
                                            <p:strVal val="#ppt_x"/>
                                          </p:val>
                                        </p:tav>
                                        <p:tav tm="100000">
                                          <p:val>
                                            <p:strVal val="#ppt_x"/>
                                          </p:val>
                                        </p:tav>
                                      </p:tavLst>
                                    </p:anim>
                                    <p:anim calcmode="lin" valueType="num">
                                      <p:cBhvr additive="base">
                                        <p:cTn id="3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2"/>
                                        </p:tgtEl>
                                        <p:attrNameLst>
                                          <p:attrName>style.visibility</p:attrName>
                                        </p:attrNameLst>
                                      </p:cBhvr>
                                      <p:to>
                                        <p:strVal val="visible"/>
                                      </p:to>
                                    </p:set>
                                    <p:anim calcmode="lin" valueType="num">
                                      <p:cBhvr additive="base">
                                        <p:cTn id="38" dur="500" fill="hold"/>
                                        <p:tgtEl>
                                          <p:spTgt spid="2"/>
                                        </p:tgtEl>
                                        <p:attrNameLst>
                                          <p:attrName>ppt_x</p:attrName>
                                        </p:attrNameLst>
                                      </p:cBhvr>
                                      <p:tavLst>
                                        <p:tav tm="0">
                                          <p:val>
                                            <p:strVal val="#ppt_x"/>
                                          </p:val>
                                        </p:tav>
                                        <p:tav tm="100000">
                                          <p:val>
                                            <p:strVal val="#ppt_x"/>
                                          </p:val>
                                        </p:tav>
                                      </p:tavLst>
                                    </p:anim>
                                    <p:anim calcmode="lin" valueType="num">
                                      <p:cBhvr additive="base">
                                        <p:cTn id="39" dur="500" fill="hold"/>
                                        <p:tgtEl>
                                          <p:spTgt spid="2"/>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5"/>
                                        </p:tgtEl>
                                        <p:attrNameLst>
                                          <p:attrName>style.visibility</p:attrName>
                                        </p:attrNameLst>
                                      </p:cBhvr>
                                      <p:to>
                                        <p:strVal val="visible"/>
                                      </p:to>
                                    </p:set>
                                    <p:anim calcmode="lin" valueType="num">
                                      <p:cBhvr additive="base">
                                        <p:cTn id="42" dur="500" fill="hold"/>
                                        <p:tgtEl>
                                          <p:spTgt spid="5"/>
                                        </p:tgtEl>
                                        <p:attrNameLst>
                                          <p:attrName>ppt_x</p:attrName>
                                        </p:attrNameLst>
                                      </p:cBhvr>
                                      <p:tavLst>
                                        <p:tav tm="0">
                                          <p:val>
                                            <p:strVal val="#ppt_x"/>
                                          </p:val>
                                        </p:tav>
                                        <p:tav tm="100000">
                                          <p:val>
                                            <p:strVal val="#ppt_x"/>
                                          </p:val>
                                        </p:tav>
                                      </p:tavLst>
                                    </p:anim>
                                    <p:anim calcmode="lin" valueType="num">
                                      <p:cBhvr additive="base">
                                        <p:cTn id="4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0B0B8B-FADC-9C22-70B4-BD3D8AEB0F5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BBCA8FB-DF5C-A2E1-04DA-5781CC794559}"/>
              </a:ext>
            </a:extLst>
          </p:cNvPr>
          <p:cNvSpPr>
            <a:spLocks noGrp="1"/>
          </p:cNvSpPr>
          <p:nvPr>
            <p:ph type="sldNum" sz="quarter" idx="12"/>
          </p:nvPr>
        </p:nvSpPr>
        <p:spPr/>
        <p:txBody>
          <a:bodyPr/>
          <a:lstStyle/>
          <a:p>
            <a:fld id="{9FF96B15-8338-45D5-A943-561235072D66}" type="slidenum">
              <a:rPr lang="en-US" noProof="0" smtClean="0"/>
              <a:t>12</a:t>
            </a:fld>
            <a:endParaRPr lang="en-US" noProof="0" dirty="0"/>
          </a:p>
        </p:txBody>
      </p:sp>
      <p:sp>
        <p:nvSpPr>
          <p:cNvPr id="3" name="Text Placeholder 3">
            <a:extLst>
              <a:ext uri="{FF2B5EF4-FFF2-40B4-BE49-F238E27FC236}">
                <a16:creationId xmlns:a16="http://schemas.microsoft.com/office/drawing/2014/main" id="{564A0D2B-A8D2-084F-7C2D-A124786C111B}"/>
              </a:ext>
            </a:extLst>
          </p:cNvPr>
          <p:cNvSpPr txBox="1">
            <a:spLocks/>
          </p:cNvSpPr>
          <p:nvPr/>
        </p:nvSpPr>
        <p:spPr>
          <a:xfrm>
            <a:off x="253194" y="1587260"/>
            <a:ext cx="2507259" cy="442535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Courier New" panose="02070309020205020404" pitchFamily="49" charset="0"/>
              <a:buChar char="o"/>
            </a:pPr>
            <a:endParaRPr lang="en-US" sz="1600" dirty="0"/>
          </a:p>
          <a:p>
            <a:pPr marL="0" indent="0">
              <a:buNone/>
            </a:pPr>
            <a:r>
              <a:rPr lang="en-US" sz="1600" dirty="0">
                <a:solidFill>
                  <a:schemeClr val="tx2">
                    <a:lumMod val="50000"/>
                    <a:lumOff val="50000"/>
                  </a:schemeClr>
                </a:solidFill>
              </a:rPr>
              <a:t>Preamble</a:t>
            </a:r>
          </a:p>
          <a:p>
            <a:pPr marL="0" indent="0">
              <a:buNone/>
            </a:pPr>
            <a:endParaRPr lang="en-US" sz="1600" dirty="0"/>
          </a:p>
          <a:p>
            <a:pPr marL="0" indent="0">
              <a:buNone/>
            </a:pPr>
            <a:r>
              <a:rPr lang="en-US" sz="1600" dirty="0"/>
              <a:t>Distributional Bellman Operators</a:t>
            </a:r>
          </a:p>
          <a:p>
            <a:pPr marL="0" indent="0">
              <a:buNone/>
            </a:pPr>
            <a:endParaRPr lang="en-US" sz="1600" dirty="0"/>
          </a:p>
          <a:p>
            <a:pPr marL="0" indent="0">
              <a:buNone/>
            </a:pPr>
            <a:r>
              <a:rPr lang="en-US" sz="1600" dirty="0"/>
              <a:t>C51 Algorithm </a:t>
            </a:r>
          </a:p>
          <a:p>
            <a:pPr marL="0" indent="0">
              <a:buNone/>
            </a:pPr>
            <a:endParaRPr lang="en-US" sz="1600" dirty="0"/>
          </a:p>
          <a:p>
            <a:pPr marL="0" indent="0">
              <a:buNone/>
            </a:pPr>
            <a:r>
              <a:rPr lang="en-US" sz="1600" dirty="0"/>
              <a:t>Evaluation and Results</a:t>
            </a:r>
          </a:p>
          <a:p>
            <a:pPr marL="0" indent="0">
              <a:buNone/>
            </a:pPr>
            <a:endParaRPr lang="en-US" sz="1600" dirty="0"/>
          </a:p>
          <a:p>
            <a:pPr marL="0" indent="0">
              <a:buNone/>
            </a:pPr>
            <a:r>
              <a:rPr lang="en-US" sz="1600" dirty="0"/>
              <a:t>Summary</a:t>
            </a:r>
          </a:p>
        </p:txBody>
      </p:sp>
      <p:sp>
        <p:nvSpPr>
          <p:cNvPr id="4" name="Title 1">
            <a:extLst>
              <a:ext uri="{FF2B5EF4-FFF2-40B4-BE49-F238E27FC236}">
                <a16:creationId xmlns:a16="http://schemas.microsoft.com/office/drawing/2014/main" id="{3687A25B-B741-E765-B0DC-9AFD6D224825}"/>
              </a:ext>
            </a:extLst>
          </p:cNvPr>
          <p:cNvSpPr txBox="1">
            <a:spLocks/>
          </p:cNvSpPr>
          <p:nvPr/>
        </p:nvSpPr>
        <p:spPr>
          <a:xfrm>
            <a:off x="322204" y="396815"/>
            <a:ext cx="6915358" cy="6814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2">
                    <a:lumMod val="50000"/>
                  </a:schemeClr>
                </a:solidFill>
              </a:rPr>
              <a:t>Distributional RL </a:t>
            </a:r>
            <a:endParaRPr lang="en-AE" dirty="0">
              <a:solidFill>
                <a:schemeClr val="bg2">
                  <a:lumMod val="50000"/>
                </a:schemeClr>
              </a:solidFill>
            </a:endParaRPr>
          </a:p>
        </p:txBody>
      </p:sp>
      <p:cxnSp>
        <p:nvCxnSpPr>
          <p:cNvPr id="6" name="Straight Connector 5">
            <a:extLst>
              <a:ext uri="{FF2B5EF4-FFF2-40B4-BE49-F238E27FC236}">
                <a16:creationId xmlns:a16="http://schemas.microsoft.com/office/drawing/2014/main" id="{539FCBDE-2DC5-A83B-7854-8A9C043F19E4}"/>
              </a:ext>
            </a:extLst>
          </p:cNvPr>
          <p:cNvCxnSpPr/>
          <p:nvPr/>
        </p:nvCxnSpPr>
        <p:spPr>
          <a:xfrm>
            <a:off x="2665570" y="1457864"/>
            <a:ext cx="0" cy="5184476"/>
          </a:xfrm>
          <a:prstGeom prst="line">
            <a:avLst/>
          </a:prstGeom>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71E8388C-8333-55A8-534B-C0E3336CD490}"/>
              </a:ext>
            </a:extLst>
          </p:cNvPr>
          <p:cNvPicPr>
            <a:picLocks noChangeAspect="1"/>
          </p:cNvPicPr>
          <p:nvPr/>
        </p:nvPicPr>
        <p:blipFill>
          <a:blip r:embed="rId3"/>
          <a:stretch>
            <a:fillRect/>
          </a:stretch>
        </p:blipFill>
        <p:spPr>
          <a:xfrm>
            <a:off x="3170564" y="1804706"/>
            <a:ext cx="7854787" cy="4032622"/>
          </a:xfrm>
          <a:prstGeom prst="rect">
            <a:avLst/>
          </a:prstGeom>
        </p:spPr>
      </p:pic>
    </p:spTree>
    <p:extLst>
      <p:ext uri="{BB962C8B-B14F-4D97-AF65-F5344CB8AC3E}">
        <p14:creationId xmlns:p14="http://schemas.microsoft.com/office/powerpoint/2010/main" val="2058802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E3119-9251-BB63-C571-867F06E5027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4602C5-5C26-3930-AFE1-642B55FC07BA}"/>
              </a:ext>
            </a:extLst>
          </p:cNvPr>
          <p:cNvSpPr>
            <a:spLocks noGrp="1"/>
          </p:cNvSpPr>
          <p:nvPr>
            <p:ph type="sldNum" sz="quarter" idx="12"/>
          </p:nvPr>
        </p:nvSpPr>
        <p:spPr/>
        <p:txBody>
          <a:bodyPr/>
          <a:lstStyle/>
          <a:p>
            <a:fld id="{9FF96B15-8338-45D5-A943-561235072D66}" type="slidenum">
              <a:rPr lang="en-US" noProof="0" smtClean="0"/>
              <a:t>13</a:t>
            </a:fld>
            <a:endParaRPr lang="en-US" noProof="0" dirty="0"/>
          </a:p>
        </p:txBody>
      </p:sp>
      <p:sp>
        <p:nvSpPr>
          <p:cNvPr id="3" name="Text Placeholder 3">
            <a:extLst>
              <a:ext uri="{FF2B5EF4-FFF2-40B4-BE49-F238E27FC236}">
                <a16:creationId xmlns:a16="http://schemas.microsoft.com/office/drawing/2014/main" id="{680A416C-EAED-EB34-7F65-88488C07F440}"/>
              </a:ext>
            </a:extLst>
          </p:cNvPr>
          <p:cNvSpPr txBox="1">
            <a:spLocks/>
          </p:cNvSpPr>
          <p:nvPr/>
        </p:nvSpPr>
        <p:spPr>
          <a:xfrm>
            <a:off x="253194" y="1587260"/>
            <a:ext cx="3042097" cy="442535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Courier New" panose="02070309020205020404" pitchFamily="49" charset="0"/>
              <a:buChar char="o"/>
            </a:pPr>
            <a:endParaRPr lang="en-US" sz="1600" dirty="0"/>
          </a:p>
          <a:p>
            <a:pPr marL="0" indent="0">
              <a:buNone/>
            </a:pPr>
            <a:r>
              <a:rPr lang="en-US" sz="1600" dirty="0"/>
              <a:t>Preamble</a:t>
            </a:r>
          </a:p>
          <a:p>
            <a:pPr marL="0" indent="0">
              <a:buNone/>
            </a:pPr>
            <a:endParaRPr lang="en-US" sz="1600" dirty="0"/>
          </a:p>
          <a:p>
            <a:pPr marL="0" indent="0">
              <a:buNone/>
            </a:pPr>
            <a:r>
              <a:rPr lang="en-US" sz="1600" dirty="0">
                <a:solidFill>
                  <a:schemeClr val="tx2">
                    <a:lumMod val="50000"/>
                    <a:lumOff val="50000"/>
                  </a:schemeClr>
                </a:solidFill>
              </a:rPr>
              <a:t>Distributional Bellman Operators</a:t>
            </a:r>
          </a:p>
          <a:p>
            <a:pPr marL="0" indent="0">
              <a:buNone/>
            </a:pPr>
            <a:endParaRPr lang="en-US" sz="1600" dirty="0"/>
          </a:p>
          <a:p>
            <a:pPr marL="0" indent="0">
              <a:buNone/>
            </a:pPr>
            <a:r>
              <a:rPr lang="en-US" sz="1600" dirty="0"/>
              <a:t>C51 Algorithm </a:t>
            </a:r>
          </a:p>
          <a:p>
            <a:pPr marL="0" indent="0">
              <a:buNone/>
            </a:pPr>
            <a:endParaRPr lang="en-US" sz="1600" dirty="0"/>
          </a:p>
          <a:p>
            <a:pPr marL="0" indent="0">
              <a:buNone/>
            </a:pPr>
            <a:r>
              <a:rPr lang="en-US" sz="1600" dirty="0"/>
              <a:t>Evaluation and Results</a:t>
            </a:r>
          </a:p>
          <a:p>
            <a:pPr marL="0" indent="0">
              <a:buNone/>
            </a:pPr>
            <a:endParaRPr lang="en-US" sz="1600" dirty="0"/>
          </a:p>
          <a:p>
            <a:pPr marL="0" indent="0">
              <a:buNone/>
            </a:pPr>
            <a:r>
              <a:rPr lang="en-US" sz="1600" dirty="0"/>
              <a:t>Summary</a:t>
            </a:r>
          </a:p>
        </p:txBody>
      </p:sp>
      <p:sp>
        <p:nvSpPr>
          <p:cNvPr id="4" name="Title 1">
            <a:extLst>
              <a:ext uri="{FF2B5EF4-FFF2-40B4-BE49-F238E27FC236}">
                <a16:creationId xmlns:a16="http://schemas.microsoft.com/office/drawing/2014/main" id="{5A101525-E7E5-B946-8ACD-76E44B6E5CCF}"/>
              </a:ext>
            </a:extLst>
          </p:cNvPr>
          <p:cNvSpPr txBox="1">
            <a:spLocks/>
          </p:cNvSpPr>
          <p:nvPr/>
        </p:nvSpPr>
        <p:spPr>
          <a:xfrm>
            <a:off x="322204" y="396815"/>
            <a:ext cx="6915358" cy="6814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2">
                    <a:lumMod val="50000"/>
                  </a:schemeClr>
                </a:solidFill>
              </a:rPr>
              <a:t>Distributional RL </a:t>
            </a:r>
            <a:endParaRPr lang="en-AE" dirty="0">
              <a:solidFill>
                <a:schemeClr val="bg2">
                  <a:lumMod val="50000"/>
                </a:schemeClr>
              </a:solidFill>
            </a:endParaRPr>
          </a:p>
        </p:txBody>
      </p:sp>
      <p:cxnSp>
        <p:nvCxnSpPr>
          <p:cNvPr id="6" name="Straight Connector 5">
            <a:extLst>
              <a:ext uri="{FF2B5EF4-FFF2-40B4-BE49-F238E27FC236}">
                <a16:creationId xmlns:a16="http://schemas.microsoft.com/office/drawing/2014/main" id="{6C877ED5-62D9-950E-4F41-B78FDE9E0C00}"/>
              </a:ext>
            </a:extLst>
          </p:cNvPr>
          <p:cNvCxnSpPr/>
          <p:nvPr/>
        </p:nvCxnSpPr>
        <p:spPr>
          <a:xfrm>
            <a:off x="2665570" y="1457864"/>
            <a:ext cx="0" cy="5184476"/>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5E1F973A-5F49-413A-AD2D-CF51B4862238}"/>
              </a:ext>
            </a:extLst>
          </p:cNvPr>
          <p:cNvSpPr txBox="1"/>
          <p:nvPr/>
        </p:nvSpPr>
        <p:spPr>
          <a:xfrm>
            <a:off x="2807344" y="1631756"/>
            <a:ext cx="6096000" cy="461665"/>
          </a:xfrm>
          <a:prstGeom prst="rect">
            <a:avLst/>
          </a:prstGeom>
          <a:noFill/>
        </p:spPr>
        <p:txBody>
          <a:bodyPr wrap="square">
            <a:spAutoFit/>
          </a:bodyPr>
          <a:lstStyle/>
          <a:p>
            <a:r>
              <a:rPr lang="en-US" sz="2400" dirty="0">
                <a:solidFill>
                  <a:schemeClr val="tx2">
                    <a:lumMod val="50000"/>
                    <a:lumOff val="50000"/>
                  </a:schemeClr>
                </a:solidFill>
              </a:rPr>
              <a:t>Distributional Bellman operator  (</a:t>
            </a:r>
            <a:r>
              <a:rPr lang="en-US" sz="2400" b="1" dirty="0">
                <a:solidFill>
                  <a:schemeClr val="tx2">
                    <a:lumMod val="50000"/>
                    <a:lumOff val="50000"/>
                  </a:schemeClr>
                </a:solidFill>
              </a:rPr>
              <a:t>T </a:t>
            </a:r>
            <a:r>
              <a:rPr lang="el-GR" sz="2400" b="1" dirty="0">
                <a:solidFill>
                  <a:schemeClr val="tx2">
                    <a:lumMod val="50000"/>
                    <a:lumOff val="50000"/>
                  </a:schemeClr>
                </a:solidFill>
              </a:rPr>
              <a:t>π</a:t>
            </a:r>
            <a:r>
              <a:rPr lang="en-US" sz="2400" dirty="0">
                <a:solidFill>
                  <a:schemeClr val="tx2">
                    <a:lumMod val="50000"/>
                    <a:lumOff val="50000"/>
                  </a:schemeClr>
                </a:solidFill>
              </a:rPr>
              <a:t>)</a:t>
            </a:r>
            <a:endParaRPr lang="en-AE" sz="2400" dirty="0">
              <a:solidFill>
                <a:schemeClr val="tx2">
                  <a:lumMod val="50000"/>
                  <a:lumOff val="50000"/>
                </a:schemeClr>
              </a:solidFill>
            </a:endParaRPr>
          </a:p>
        </p:txBody>
      </p:sp>
      <p:pic>
        <p:nvPicPr>
          <p:cNvPr id="14" name="Picture 13">
            <a:extLst>
              <a:ext uri="{FF2B5EF4-FFF2-40B4-BE49-F238E27FC236}">
                <a16:creationId xmlns:a16="http://schemas.microsoft.com/office/drawing/2014/main" id="{4038878A-4865-E7E9-89AF-82F397057438}"/>
              </a:ext>
            </a:extLst>
          </p:cNvPr>
          <p:cNvPicPr>
            <a:picLocks noChangeAspect="1"/>
          </p:cNvPicPr>
          <p:nvPr/>
        </p:nvPicPr>
        <p:blipFill>
          <a:blip r:embed="rId3"/>
          <a:stretch>
            <a:fillRect/>
          </a:stretch>
        </p:blipFill>
        <p:spPr>
          <a:xfrm>
            <a:off x="2807344" y="2347900"/>
            <a:ext cx="7061869" cy="2461176"/>
          </a:xfrm>
          <a:prstGeom prst="rect">
            <a:avLst/>
          </a:prstGeom>
        </p:spPr>
      </p:pic>
    </p:spTree>
    <p:extLst>
      <p:ext uri="{BB962C8B-B14F-4D97-AF65-F5344CB8AC3E}">
        <p14:creationId xmlns:p14="http://schemas.microsoft.com/office/powerpoint/2010/main" val="478760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4D983-4AC6-55D9-B32A-EDA7CF5DF9E9}"/>
            </a:ext>
          </a:extLst>
        </p:cNvPr>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CE960724-D9D8-2D6E-3558-D0454339D195}"/>
              </a:ext>
            </a:extLst>
          </p:cNvPr>
          <p:cNvSpPr/>
          <p:nvPr/>
        </p:nvSpPr>
        <p:spPr>
          <a:xfrm>
            <a:off x="3352800" y="1665087"/>
            <a:ext cx="2112579" cy="4655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Expected RL</a:t>
            </a:r>
            <a:endParaRPr lang="en-AE" dirty="0"/>
          </a:p>
        </p:txBody>
      </p:sp>
      <p:sp>
        <p:nvSpPr>
          <p:cNvPr id="2" name="Slide Number Placeholder 1">
            <a:extLst>
              <a:ext uri="{FF2B5EF4-FFF2-40B4-BE49-F238E27FC236}">
                <a16:creationId xmlns:a16="http://schemas.microsoft.com/office/drawing/2014/main" id="{4C669373-6D20-AEE5-3C0E-9EFF242D7566}"/>
              </a:ext>
            </a:extLst>
          </p:cNvPr>
          <p:cNvSpPr>
            <a:spLocks noGrp="1"/>
          </p:cNvSpPr>
          <p:nvPr>
            <p:ph type="sldNum" sz="quarter" idx="12"/>
          </p:nvPr>
        </p:nvSpPr>
        <p:spPr/>
        <p:txBody>
          <a:bodyPr/>
          <a:lstStyle/>
          <a:p>
            <a:fld id="{9FF96B15-8338-45D5-A943-561235072D66}" type="slidenum">
              <a:rPr lang="en-US" noProof="0" smtClean="0"/>
              <a:t>14</a:t>
            </a:fld>
            <a:endParaRPr lang="en-US" noProof="0" dirty="0"/>
          </a:p>
        </p:txBody>
      </p:sp>
      <p:sp>
        <p:nvSpPr>
          <p:cNvPr id="3" name="Text Placeholder 3">
            <a:extLst>
              <a:ext uri="{FF2B5EF4-FFF2-40B4-BE49-F238E27FC236}">
                <a16:creationId xmlns:a16="http://schemas.microsoft.com/office/drawing/2014/main" id="{095166DF-6E53-3777-9BF6-28BD9CCE716E}"/>
              </a:ext>
            </a:extLst>
          </p:cNvPr>
          <p:cNvSpPr txBox="1">
            <a:spLocks/>
          </p:cNvSpPr>
          <p:nvPr/>
        </p:nvSpPr>
        <p:spPr>
          <a:xfrm>
            <a:off x="253194" y="1587260"/>
            <a:ext cx="2507259" cy="442535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Courier New" panose="02070309020205020404" pitchFamily="49" charset="0"/>
              <a:buChar char="o"/>
            </a:pPr>
            <a:endParaRPr lang="en-US" sz="1600" dirty="0"/>
          </a:p>
          <a:p>
            <a:pPr marL="0" indent="0">
              <a:buNone/>
            </a:pPr>
            <a:r>
              <a:rPr lang="en-US" sz="1600" dirty="0"/>
              <a:t>Preamble</a:t>
            </a:r>
          </a:p>
          <a:p>
            <a:pPr marL="0" indent="0">
              <a:buNone/>
            </a:pPr>
            <a:endParaRPr lang="en-US" sz="1600" dirty="0"/>
          </a:p>
          <a:p>
            <a:pPr marL="0" indent="0">
              <a:buNone/>
            </a:pPr>
            <a:r>
              <a:rPr lang="en-US" sz="1600" dirty="0">
                <a:solidFill>
                  <a:schemeClr val="tx2">
                    <a:lumMod val="50000"/>
                    <a:lumOff val="50000"/>
                  </a:schemeClr>
                </a:solidFill>
              </a:rPr>
              <a:t>Distributional Bellman Operators</a:t>
            </a:r>
          </a:p>
          <a:p>
            <a:pPr marL="0" indent="0">
              <a:buNone/>
            </a:pPr>
            <a:endParaRPr lang="en-US" sz="1600" dirty="0"/>
          </a:p>
          <a:p>
            <a:pPr marL="0" indent="0">
              <a:buNone/>
            </a:pPr>
            <a:r>
              <a:rPr lang="en-US" sz="1600" dirty="0"/>
              <a:t>C51 Algorithm </a:t>
            </a:r>
          </a:p>
          <a:p>
            <a:pPr marL="0" indent="0">
              <a:buNone/>
            </a:pPr>
            <a:endParaRPr lang="en-US" sz="1600" dirty="0"/>
          </a:p>
          <a:p>
            <a:pPr marL="0" indent="0">
              <a:buNone/>
            </a:pPr>
            <a:r>
              <a:rPr lang="en-US" sz="1600" dirty="0"/>
              <a:t>Evaluation and Results</a:t>
            </a:r>
          </a:p>
          <a:p>
            <a:pPr marL="0" indent="0">
              <a:buNone/>
            </a:pPr>
            <a:endParaRPr lang="en-US" sz="1600" dirty="0"/>
          </a:p>
          <a:p>
            <a:pPr marL="0" indent="0">
              <a:buNone/>
            </a:pPr>
            <a:r>
              <a:rPr lang="en-US" sz="1600" dirty="0"/>
              <a:t>Summary</a:t>
            </a:r>
          </a:p>
        </p:txBody>
      </p:sp>
      <p:sp>
        <p:nvSpPr>
          <p:cNvPr id="4" name="Title 1">
            <a:extLst>
              <a:ext uri="{FF2B5EF4-FFF2-40B4-BE49-F238E27FC236}">
                <a16:creationId xmlns:a16="http://schemas.microsoft.com/office/drawing/2014/main" id="{398254E9-EF3F-B3D4-1EFA-B7180E764262}"/>
              </a:ext>
            </a:extLst>
          </p:cNvPr>
          <p:cNvSpPr txBox="1">
            <a:spLocks/>
          </p:cNvSpPr>
          <p:nvPr/>
        </p:nvSpPr>
        <p:spPr>
          <a:xfrm>
            <a:off x="322204" y="396815"/>
            <a:ext cx="6915358" cy="6814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2">
                    <a:lumMod val="50000"/>
                  </a:schemeClr>
                </a:solidFill>
              </a:rPr>
              <a:t>Distributional RL </a:t>
            </a:r>
            <a:endParaRPr lang="en-AE" dirty="0">
              <a:solidFill>
                <a:schemeClr val="bg2">
                  <a:lumMod val="50000"/>
                </a:schemeClr>
              </a:solidFill>
            </a:endParaRPr>
          </a:p>
        </p:txBody>
      </p:sp>
      <p:cxnSp>
        <p:nvCxnSpPr>
          <p:cNvPr id="6" name="Straight Connector 5">
            <a:extLst>
              <a:ext uri="{FF2B5EF4-FFF2-40B4-BE49-F238E27FC236}">
                <a16:creationId xmlns:a16="http://schemas.microsoft.com/office/drawing/2014/main" id="{06C1129A-82FD-F73C-FB9D-39550529298B}"/>
              </a:ext>
            </a:extLst>
          </p:cNvPr>
          <p:cNvCxnSpPr/>
          <p:nvPr/>
        </p:nvCxnSpPr>
        <p:spPr>
          <a:xfrm>
            <a:off x="2665570" y="1457864"/>
            <a:ext cx="0" cy="5184476"/>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97E7C3-1557-9266-0D2D-513F46E2CDC4}"/>
                  </a:ext>
                </a:extLst>
              </p:cNvPr>
              <p:cNvSpPr txBox="1"/>
              <p:nvPr/>
            </p:nvSpPr>
            <p:spPr>
              <a:xfrm>
                <a:off x="2932386" y="2721267"/>
                <a:ext cx="5065986" cy="461665"/>
              </a:xfrm>
              <a:prstGeom prst="rect">
                <a:avLst/>
              </a:prstGeom>
              <a:noFill/>
            </p:spPr>
            <p:txBody>
              <a:bodyPr wrap="square" rtlCol="0">
                <a:spAutoFit/>
              </a:bodyPr>
              <a:lstStyle/>
              <a:p>
                <a14:m>
                  <m:oMath xmlns:m="http://schemas.openxmlformats.org/officeDocument/2006/math">
                    <m:sSub>
                      <m:sSubPr>
                        <m:ctrlPr>
                          <a:rPr lang="el-GR" sz="2400" b="0" i="1" smtClean="0">
                            <a:solidFill>
                              <a:srgbClr val="0D0D0D"/>
                            </a:solidFill>
                            <a:effectLst/>
                            <a:latin typeface="Cambria Math" panose="02040503050406030204" pitchFamily="18" charset="0"/>
                          </a:rPr>
                        </m:ctrlPr>
                      </m:sSubPr>
                      <m:e>
                        <m:r>
                          <m:rPr>
                            <m:nor/>
                          </m:rPr>
                          <a:rPr lang="en-US" sz="2400" dirty="0">
                            <a:solidFill>
                              <a:srgbClr val="0D0D0D"/>
                            </a:solidFill>
                            <a:latin typeface="KaTeX_Main"/>
                          </a:rPr>
                          <m:t>∣∣</m:t>
                        </m:r>
                        <m:r>
                          <m:rPr>
                            <m:nor/>
                          </m:rPr>
                          <a:rPr lang="en-US" sz="2400" i="1" dirty="0" smtClean="0">
                            <a:solidFill>
                              <a:schemeClr val="accent4">
                                <a:lumMod val="75000"/>
                              </a:schemeClr>
                            </a:solidFill>
                            <a:latin typeface="KaTeX_Math"/>
                          </a:rPr>
                          <m:t>T</m:t>
                        </m:r>
                        <m:r>
                          <m:rPr>
                            <m:nor/>
                          </m:rPr>
                          <a:rPr lang="el-GR" sz="2400" i="1" dirty="0" smtClean="0">
                            <a:solidFill>
                              <a:schemeClr val="accent4">
                                <a:lumMod val="75000"/>
                              </a:schemeClr>
                            </a:solidFill>
                            <a:latin typeface="KaTeX_Math"/>
                          </a:rPr>
                          <m:t>π</m:t>
                        </m:r>
                        <m:r>
                          <m:rPr>
                            <m:nor/>
                          </m:rPr>
                          <a:rPr lang="en-US" sz="2400" b="0" i="1" dirty="0" smtClean="0">
                            <a:solidFill>
                              <a:schemeClr val="accent4">
                                <a:lumMod val="75000"/>
                              </a:schemeClr>
                            </a:solidFill>
                            <a:latin typeface="KaTeX_Math"/>
                          </a:rPr>
                          <m:t> </m:t>
                        </m:r>
                        <m:r>
                          <m:rPr>
                            <m:nor/>
                          </m:rPr>
                          <a:rPr lang="en-US" sz="2400" i="1" dirty="0">
                            <a:solidFill>
                              <a:srgbClr val="0D0D0D"/>
                            </a:solidFill>
                            <a:latin typeface="KaTeX_Math"/>
                          </a:rPr>
                          <m:t>Q</m:t>
                        </m:r>
                        <m:r>
                          <m:rPr>
                            <m:nor/>
                          </m:rPr>
                          <a:rPr lang="en-US" sz="2400" i="1" dirty="0">
                            <a:solidFill>
                              <a:srgbClr val="0D0D0D"/>
                            </a:solidFill>
                            <a:latin typeface="KaTeX_Math"/>
                          </a:rPr>
                          <m:t>1 </m:t>
                        </m:r>
                        <m:r>
                          <m:rPr>
                            <m:nor/>
                          </m:rPr>
                          <a:rPr lang="en-US" sz="2400" dirty="0">
                            <a:solidFill>
                              <a:srgbClr val="0D0D0D"/>
                            </a:solidFill>
                            <a:latin typeface="KaTeX_Main"/>
                          </a:rPr>
                          <m:t>−</m:t>
                        </m:r>
                        <m:r>
                          <m:rPr>
                            <m:nor/>
                          </m:rPr>
                          <a:rPr lang="en-US" sz="2400" i="1" dirty="0" smtClean="0">
                            <a:solidFill>
                              <a:schemeClr val="accent4">
                                <a:lumMod val="75000"/>
                              </a:schemeClr>
                            </a:solidFill>
                            <a:latin typeface="KaTeX_Math"/>
                          </a:rPr>
                          <m:t>T</m:t>
                        </m:r>
                        <m:r>
                          <m:rPr>
                            <m:nor/>
                          </m:rPr>
                          <a:rPr lang="el-GR" sz="2400" i="1" dirty="0" smtClean="0">
                            <a:solidFill>
                              <a:schemeClr val="accent4">
                                <a:lumMod val="75000"/>
                              </a:schemeClr>
                            </a:solidFill>
                            <a:latin typeface="KaTeX_Math"/>
                          </a:rPr>
                          <m:t>π</m:t>
                        </m:r>
                        <m:r>
                          <m:rPr>
                            <m:nor/>
                          </m:rPr>
                          <a:rPr lang="en-US" sz="2400" b="0" i="1" dirty="0" smtClean="0">
                            <a:solidFill>
                              <a:schemeClr val="accent4">
                                <a:lumMod val="75000"/>
                              </a:schemeClr>
                            </a:solidFill>
                            <a:latin typeface="KaTeX_Math"/>
                          </a:rPr>
                          <m:t> </m:t>
                        </m:r>
                        <m:r>
                          <m:rPr>
                            <m:nor/>
                          </m:rPr>
                          <a:rPr lang="en-US" sz="2400" i="1" dirty="0">
                            <a:solidFill>
                              <a:srgbClr val="0D0D0D"/>
                            </a:solidFill>
                            <a:latin typeface="KaTeX_Math"/>
                          </a:rPr>
                          <m:t>Q</m:t>
                        </m:r>
                        <m:r>
                          <m:rPr>
                            <m:nor/>
                          </m:rPr>
                          <a:rPr lang="en-US" sz="2400" i="1" dirty="0">
                            <a:solidFill>
                              <a:srgbClr val="0D0D0D"/>
                            </a:solidFill>
                            <a:latin typeface="KaTeX_Math"/>
                          </a:rPr>
                          <m:t>2</m:t>
                        </m:r>
                        <m:r>
                          <m:rPr>
                            <m:nor/>
                          </m:rPr>
                          <a:rPr lang="el-GR" sz="2400" dirty="0">
                            <a:solidFill>
                              <a:srgbClr val="0D0D0D"/>
                            </a:solidFill>
                            <a:latin typeface="KaTeX_Main"/>
                          </a:rPr>
                          <m:t>∣∣</m:t>
                        </m:r>
                      </m:e>
                      <m:sub>
                        <m:r>
                          <m:rPr>
                            <m:nor/>
                          </m:rPr>
                          <a:rPr lang="en-AE" sz="2400" dirty="0">
                            <a:solidFill>
                              <a:srgbClr val="202124"/>
                            </a:solidFill>
                            <a:latin typeface="Google Sans"/>
                          </a:rPr>
                          <m:t>∞</m:t>
                        </m:r>
                      </m:sub>
                    </m:sSub>
                  </m:oMath>
                </a14:m>
                <a:r>
                  <a:rPr lang="en-US" sz="2400" b="0" i="0" dirty="0">
                    <a:solidFill>
                      <a:srgbClr val="0D0D0D"/>
                    </a:solidFill>
                    <a:effectLst/>
                    <a:latin typeface="KaTeX_Main"/>
                  </a:rPr>
                  <a:t>  </a:t>
                </a:r>
                <a:r>
                  <a:rPr lang="el-GR" sz="2400" b="0" i="0" dirty="0">
                    <a:solidFill>
                      <a:srgbClr val="0D0D0D"/>
                    </a:solidFill>
                    <a:effectLst/>
                    <a:latin typeface="KaTeX_Main"/>
                  </a:rPr>
                  <a:t>≤</a:t>
                </a:r>
                <a:r>
                  <a:rPr lang="en-US" sz="2400" b="0" i="0" dirty="0">
                    <a:solidFill>
                      <a:srgbClr val="0D0D0D"/>
                    </a:solidFill>
                    <a:effectLst/>
                    <a:latin typeface="KaTeX_Main"/>
                  </a:rPr>
                  <a:t> </a:t>
                </a:r>
                <a14:m>
                  <m:oMath xmlns:m="http://schemas.openxmlformats.org/officeDocument/2006/math">
                    <m:sSub>
                      <m:sSubPr>
                        <m:ctrlPr>
                          <a:rPr lang="el-GR" sz="2400" i="1">
                            <a:solidFill>
                              <a:srgbClr val="0D0D0D"/>
                            </a:solidFill>
                            <a:latin typeface="Cambria Math" panose="02040503050406030204" pitchFamily="18" charset="0"/>
                          </a:rPr>
                        </m:ctrlPr>
                      </m:sSubPr>
                      <m:e>
                        <m:r>
                          <m:rPr>
                            <m:nor/>
                          </m:rPr>
                          <a:rPr lang="el-GR" sz="2400" i="1" dirty="0">
                            <a:solidFill>
                              <a:srgbClr val="0D0D0D"/>
                            </a:solidFill>
                            <a:latin typeface="KaTeX_Math"/>
                          </a:rPr>
                          <m:t>γ</m:t>
                        </m:r>
                        <m:r>
                          <m:rPr>
                            <m:nor/>
                          </m:rPr>
                          <a:rPr lang="en-US" sz="2400" i="1" dirty="0">
                            <a:solidFill>
                              <a:srgbClr val="0D0D0D"/>
                            </a:solidFill>
                            <a:latin typeface="KaTeX_Math"/>
                          </a:rPr>
                          <m:t> </m:t>
                        </m:r>
                        <m:r>
                          <m:rPr>
                            <m:nor/>
                          </m:rPr>
                          <a:rPr lang="el-GR" sz="2400" dirty="0">
                            <a:solidFill>
                              <a:srgbClr val="0D0D0D"/>
                            </a:solidFill>
                            <a:latin typeface="KaTeX_Main"/>
                          </a:rPr>
                          <m:t>∣∣</m:t>
                        </m:r>
                        <m:r>
                          <m:rPr>
                            <m:nor/>
                          </m:rPr>
                          <a:rPr lang="en-US" sz="2400" i="1" dirty="0">
                            <a:solidFill>
                              <a:srgbClr val="0D0D0D"/>
                            </a:solidFill>
                            <a:latin typeface="KaTeX_Math"/>
                          </a:rPr>
                          <m:t>Q</m:t>
                        </m:r>
                        <m:r>
                          <m:rPr>
                            <m:nor/>
                          </m:rPr>
                          <a:rPr lang="en-US" sz="2400" i="1" dirty="0">
                            <a:solidFill>
                              <a:srgbClr val="0D0D0D"/>
                            </a:solidFill>
                            <a:latin typeface="KaTeX_Math"/>
                          </a:rPr>
                          <m:t>1 </m:t>
                        </m:r>
                        <m:r>
                          <m:rPr>
                            <m:nor/>
                          </m:rPr>
                          <a:rPr lang="en-US" sz="2400" dirty="0">
                            <a:solidFill>
                              <a:srgbClr val="0D0D0D"/>
                            </a:solidFill>
                            <a:latin typeface="KaTeX_Main"/>
                          </a:rPr>
                          <m:t>−</m:t>
                        </m:r>
                        <m:r>
                          <m:rPr>
                            <m:nor/>
                          </m:rPr>
                          <a:rPr lang="en-US" sz="2400" i="1" dirty="0">
                            <a:solidFill>
                              <a:srgbClr val="0D0D0D"/>
                            </a:solidFill>
                            <a:latin typeface="KaTeX_Math"/>
                          </a:rPr>
                          <m:t>Q</m:t>
                        </m:r>
                        <m:r>
                          <m:rPr>
                            <m:nor/>
                          </m:rPr>
                          <a:rPr lang="en-US" sz="2400" i="1" dirty="0">
                            <a:solidFill>
                              <a:srgbClr val="0D0D0D"/>
                            </a:solidFill>
                            <a:latin typeface="KaTeX_Math"/>
                          </a:rPr>
                          <m:t>2</m:t>
                        </m:r>
                        <m:r>
                          <m:rPr>
                            <m:nor/>
                          </m:rPr>
                          <a:rPr lang="el-GR" sz="2400" dirty="0">
                            <a:solidFill>
                              <a:srgbClr val="0D0D0D"/>
                            </a:solidFill>
                            <a:latin typeface="KaTeX_Main"/>
                          </a:rPr>
                          <m:t>∣∣</m:t>
                        </m:r>
                      </m:e>
                      <m:sub>
                        <m:r>
                          <m:rPr>
                            <m:nor/>
                          </m:rPr>
                          <a:rPr lang="en-AE" sz="2400" dirty="0">
                            <a:solidFill>
                              <a:srgbClr val="202124"/>
                            </a:solidFill>
                            <a:latin typeface="Google Sans"/>
                          </a:rPr>
                          <m:t>∞</m:t>
                        </m:r>
                      </m:sub>
                    </m:sSub>
                  </m:oMath>
                </a14:m>
                <a:endParaRPr lang="en-AE" sz="2400" dirty="0"/>
              </a:p>
            </p:txBody>
          </p:sp>
        </mc:Choice>
        <mc:Fallback xmlns="">
          <p:sp>
            <p:nvSpPr>
              <p:cNvPr id="8" name="TextBox 7">
                <a:extLst>
                  <a:ext uri="{FF2B5EF4-FFF2-40B4-BE49-F238E27FC236}">
                    <a16:creationId xmlns:a16="http://schemas.microsoft.com/office/drawing/2014/main" id="{E897E7C3-1557-9266-0D2D-513F46E2CDC4}"/>
                  </a:ext>
                </a:extLst>
              </p:cNvPr>
              <p:cNvSpPr txBox="1">
                <a:spLocks noRot="1" noChangeAspect="1" noMove="1" noResize="1" noEditPoints="1" noAdjustHandles="1" noChangeArrowheads="1" noChangeShapeType="1" noTextEdit="1"/>
              </p:cNvSpPr>
              <p:nvPr/>
            </p:nvSpPr>
            <p:spPr>
              <a:xfrm>
                <a:off x="2932386" y="2721267"/>
                <a:ext cx="5065986" cy="461665"/>
              </a:xfrm>
              <a:prstGeom prst="rect">
                <a:avLst/>
              </a:prstGeom>
              <a:blipFill>
                <a:blip r:embed="rId2"/>
                <a:stretch>
                  <a:fillRect l="-481" t="-11842" b="-27632"/>
                </a:stretch>
              </a:blipFill>
            </p:spPr>
            <p:txBody>
              <a:bodyPr/>
              <a:lstStyle/>
              <a:p>
                <a:r>
                  <a:rPr lang="en-AE">
                    <a:noFill/>
                  </a:rPr>
                  <a:t> </a:t>
                </a:r>
              </a:p>
            </p:txBody>
          </p:sp>
        </mc:Fallback>
      </mc:AlternateContent>
      <p:sp>
        <p:nvSpPr>
          <p:cNvPr id="10" name="Rectangle: Rounded Corners 9">
            <a:extLst>
              <a:ext uri="{FF2B5EF4-FFF2-40B4-BE49-F238E27FC236}">
                <a16:creationId xmlns:a16="http://schemas.microsoft.com/office/drawing/2014/main" id="{71FF9B7F-5B86-7B06-6416-55B813CD5432}"/>
              </a:ext>
            </a:extLst>
          </p:cNvPr>
          <p:cNvSpPr/>
          <p:nvPr/>
        </p:nvSpPr>
        <p:spPr>
          <a:xfrm>
            <a:off x="9327931" y="1665086"/>
            <a:ext cx="2112579" cy="4655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Distributed RL</a:t>
            </a:r>
            <a:endParaRPr lang="en-AE" dirty="0"/>
          </a:p>
        </p:txBody>
      </p:sp>
      <p:pic>
        <p:nvPicPr>
          <p:cNvPr id="12" name="Picture 11">
            <a:extLst>
              <a:ext uri="{FF2B5EF4-FFF2-40B4-BE49-F238E27FC236}">
                <a16:creationId xmlns:a16="http://schemas.microsoft.com/office/drawing/2014/main" id="{7ED93C41-16B6-44E7-6228-79F670A47FCD}"/>
              </a:ext>
            </a:extLst>
          </p:cNvPr>
          <p:cNvPicPr>
            <a:picLocks noChangeAspect="1"/>
          </p:cNvPicPr>
          <p:nvPr/>
        </p:nvPicPr>
        <p:blipFill>
          <a:blip r:embed="rId3"/>
          <a:stretch>
            <a:fillRect/>
          </a:stretch>
        </p:blipFill>
        <p:spPr>
          <a:xfrm>
            <a:off x="3117567" y="4785340"/>
            <a:ext cx="4488211" cy="1186714"/>
          </a:xfrm>
          <a:prstGeom prst="rect">
            <a:avLst/>
          </a:prstGeom>
        </p:spPr>
      </p:pic>
      <p:pic>
        <p:nvPicPr>
          <p:cNvPr id="14" name="Picture 13">
            <a:extLst>
              <a:ext uri="{FF2B5EF4-FFF2-40B4-BE49-F238E27FC236}">
                <a16:creationId xmlns:a16="http://schemas.microsoft.com/office/drawing/2014/main" id="{1D646947-17C7-2A9E-B698-8EDD0EB82FA9}"/>
              </a:ext>
            </a:extLst>
          </p:cNvPr>
          <p:cNvPicPr>
            <a:picLocks noChangeAspect="1"/>
          </p:cNvPicPr>
          <p:nvPr/>
        </p:nvPicPr>
        <p:blipFill>
          <a:blip r:embed="rId4"/>
          <a:stretch>
            <a:fillRect/>
          </a:stretch>
        </p:blipFill>
        <p:spPr>
          <a:xfrm>
            <a:off x="7790522" y="4766459"/>
            <a:ext cx="2507259" cy="1224476"/>
          </a:xfrm>
          <a:prstGeom prst="rect">
            <a:avLst/>
          </a:prstGeom>
        </p:spPr>
      </p:pic>
      <p:sp>
        <p:nvSpPr>
          <p:cNvPr id="15" name="TextBox 14">
            <a:extLst>
              <a:ext uri="{FF2B5EF4-FFF2-40B4-BE49-F238E27FC236}">
                <a16:creationId xmlns:a16="http://schemas.microsoft.com/office/drawing/2014/main" id="{6ECC09AE-3DF6-7FF0-2F12-2434E87F238F}"/>
              </a:ext>
            </a:extLst>
          </p:cNvPr>
          <p:cNvSpPr txBox="1"/>
          <p:nvPr/>
        </p:nvSpPr>
        <p:spPr>
          <a:xfrm>
            <a:off x="10384219" y="2598157"/>
            <a:ext cx="851339" cy="1015663"/>
          </a:xfrm>
          <a:prstGeom prst="rect">
            <a:avLst/>
          </a:prstGeom>
          <a:noFill/>
        </p:spPr>
        <p:txBody>
          <a:bodyPr wrap="square" rtlCol="0">
            <a:spAutoFit/>
          </a:bodyPr>
          <a:lstStyle/>
          <a:p>
            <a:r>
              <a:rPr lang="en-US" sz="6000" dirty="0">
                <a:solidFill>
                  <a:srgbClr val="FF0000"/>
                </a:solidFill>
              </a:rPr>
              <a:t>?</a:t>
            </a:r>
            <a:endParaRPr lang="en-AE" sz="6000" dirty="0">
              <a:solidFill>
                <a:srgbClr val="FF0000"/>
              </a:solidFill>
            </a:endParaRPr>
          </a:p>
        </p:txBody>
      </p:sp>
    </p:spTree>
    <p:extLst>
      <p:ext uri="{BB962C8B-B14F-4D97-AF65-F5344CB8AC3E}">
        <p14:creationId xmlns:p14="http://schemas.microsoft.com/office/powerpoint/2010/main" val="3223441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fill="hold"/>
                                        <p:tgtEl>
                                          <p:spTgt spid="15"/>
                                        </p:tgtEl>
                                        <p:attrNameLst>
                                          <p:attrName>ppt_w</p:attrName>
                                        </p:attrNameLst>
                                      </p:cBhvr>
                                      <p:tavLst>
                                        <p:tav tm="0">
                                          <p:val>
                                            <p:fltVal val="0"/>
                                          </p:val>
                                        </p:tav>
                                        <p:tav tm="100000">
                                          <p:val>
                                            <p:strVal val="#ppt_w"/>
                                          </p:val>
                                        </p:tav>
                                      </p:tavLst>
                                    </p:anim>
                                    <p:anim calcmode="lin" valueType="num">
                                      <p:cBhvr>
                                        <p:cTn id="32" dur="500" fill="hold"/>
                                        <p:tgtEl>
                                          <p:spTgt spid="15"/>
                                        </p:tgtEl>
                                        <p:attrNameLst>
                                          <p:attrName>ppt_h</p:attrName>
                                        </p:attrNameLst>
                                      </p:cBhvr>
                                      <p:tavLst>
                                        <p:tav tm="0">
                                          <p:val>
                                            <p:fltVal val="0"/>
                                          </p:val>
                                        </p:tav>
                                        <p:tav tm="100000">
                                          <p:val>
                                            <p:strVal val="#ppt_h"/>
                                          </p:val>
                                        </p:tav>
                                      </p:tavLst>
                                    </p:anim>
                                    <p:animEffect transition="in" filter="fade">
                                      <p:cBhvr>
                                        <p:cTn id="3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bldP spid="10" grpId="0" animBg="1"/>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4D983-4AC6-55D9-B32A-EDA7CF5DF9E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669373-6D20-AEE5-3C0E-9EFF242D7566}"/>
              </a:ext>
            </a:extLst>
          </p:cNvPr>
          <p:cNvSpPr>
            <a:spLocks noGrp="1"/>
          </p:cNvSpPr>
          <p:nvPr>
            <p:ph type="sldNum" sz="quarter" idx="12"/>
          </p:nvPr>
        </p:nvSpPr>
        <p:spPr/>
        <p:txBody>
          <a:bodyPr/>
          <a:lstStyle/>
          <a:p>
            <a:fld id="{9FF96B15-8338-45D5-A943-561235072D66}" type="slidenum">
              <a:rPr lang="en-US" noProof="0" smtClean="0"/>
              <a:t>15</a:t>
            </a:fld>
            <a:endParaRPr lang="en-US" noProof="0" dirty="0"/>
          </a:p>
        </p:txBody>
      </p:sp>
      <p:sp>
        <p:nvSpPr>
          <p:cNvPr id="3" name="Text Placeholder 3">
            <a:extLst>
              <a:ext uri="{FF2B5EF4-FFF2-40B4-BE49-F238E27FC236}">
                <a16:creationId xmlns:a16="http://schemas.microsoft.com/office/drawing/2014/main" id="{095166DF-6E53-3777-9BF6-28BD9CCE716E}"/>
              </a:ext>
            </a:extLst>
          </p:cNvPr>
          <p:cNvSpPr txBox="1">
            <a:spLocks/>
          </p:cNvSpPr>
          <p:nvPr/>
        </p:nvSpPr>
        <p:spPr>
          <a:xfrm>
            <a:off x="253194" y="1587260"/>
            <a:ext cx="2507259" cy="442535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Courier New" panose="02070309020205020404" pitchFamily="49" charset="0"/>
              <a:buChar char="o"/>
            </a:pPr>
            <a:endParaRPr lang="en-US" sz="1600" dirty="0"/>
          </a:p>
          <a:p>
            <a:pPr marL="0" indent="0">
              <a:buNone/>
            </a:pPr>
            <a:r>
              <a:rPr lang="en-US" sz="1600" dirty="0"/>
              <a:t>Preamble</a:t>
            </a:r>
          </a:p>
          <a:p>
            <a:pPr marL="0" indent="0">
              <a:buNone/>
            </a:pPr>
            <a:endParaRPr lang="en-US" sz="1600" dirty="0"/>
          </a:p>
          <a:p>
            <a:pPr marL="0" indent="0">
              <a:buNone/>
            </a:pPr>
            <a:r>
              <a:rPr lang="en-US" sz="1600" dirty="0">
                <a:solidFill>
                  <a:schemeClr val="tx2">
                    <a:lumMod val="50000"/>
                    <a:lumOff val="50000"/>
                  </a:schemeClr>
                </a:solidFill>
              </a:rPr>
              <a:t>Distributional Bellman Operators</a:t>
            </a:r>
          </a:p>
          <a:p>
            <a:pPr marL="0" indent="0">
              <a:buNone/>
            </a:pPr>
            <a:endParaRPr lang="en-US" sz="1600" dirty="0"/>
          </a:p>
          <a:p>
            <a:pPr marL="0" indent="0">
              <a:buNone/>
            </a:pPr>
            <a:r>
              <a:rPr lang="en-US" sz="1600" dirty="0"/>
              <a:t>C51 Algorithm </a:t>
            </a:r>
          </a:p>
          <a:p>
            <a:pPr marL="0" indent="0">
              <a:buNone/>
            </a:pPr>
            <a:endParaRPr lang="en-US" sz="1600" dirty="0"/>
          </a:p>
          <a:p>
            <a:pPr marL="0" indent="0">
              <a:buNone/>
            </a:pPr>
            <a:r>
              <a:rPr lang="en-US" sz="1600" dirty="0"/>
              <a:t>Evaluation and Results</a:t>
            </a:r>
          </a:p>
          <a:p>
            <a:pPr marL="0" indent="0">
              <a:buNone/>
            </a:pPr>
            <a:endParaRPr lang="en-US" sz="1600" dirty="0"/>
          </a:p>
          <a:p>
            <a:pPr marL="0" indent="0">
              <a:buNone/>
            </a:pPr>
            <a:r>
              <a:rPr lang="en-US" sz="1600" dirty="0"/>
              <a:t>Summary</a:t>
            </a:r>
          </a:p>
        </p:txBody>
      </p:sp>
      <p:sp>
        <p:nvSpPr>
          <p:cNvPr id="4" name="Title 1">
            <a:extLst>
              <a:ext uri="{FF2B5EF4-FFF2-40B4-BE49-F238E27FC236}">
                <a16:creationId xmlns:a16="http://schemas.microsoft.com/office/drawing/2014/main" id="{398254E9-EF3F-B3D4-1EFA-B7180E764262}"/>
              </a:ext>
            </a:extLst>
          </p:cNvPr>
          <p:cNvSpPr txBox="1">
            <a:spLocks/>
          </p:cNvSpPr>
          <p:nvPr/>
        </p:nvSpPr>
        <p:spPr>
          <a:xfrm>
            <a:off x="322204" y="396815"/>
            <a:ext cx="6915358" cy="6814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2">
                    <a:lumMod val="50000"/>
                  </a:schemeClr>
                </a:solidFill>
              </a:rPr>
              <a:t>Distributional RL </a:t>
            </a:r>
            <a:endParaRPr lang="en-AE" dirty="0">
              <a:solidFill>
                <a:schemeClr val="bg2">
                  <a:lumMod val="50000"/>
                </a:schemeClr>
              </a:solidFill>
            </a:endParaRPr>
          </a:p>
        </p:txBody>
      </p:sp>
      <p:cxnSp>
        <p:nvCxnSpPr>
          <p:cNvPr id="6" name="Straight Connector 5">
            <a:extLst>
              <a:ext uri="{FF2B5EF4-FFF2-40B4-BE49-F238E27FC236}">
                <a16:creationId xmlns:a16="http://schemas.microsoft.com/office/drawing/2014/main" id="{06C1129A-82FD-F73C-FB9D-39550529298B}"/>
              </a:ext>
            </a:extLst>
          </p:cNvPr>
          <p:cNvCxnSpPr/>
          <p:nvPr/>
        </p:nvCxnSpPr>
        <p:spPr>
          <a:xfrm>
            <a:off x="2665570" y="1457864"/>
            <a:ext cx="0" cy="5184476"/>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5445FA41-73E8-88A3-D871-2980A563F173}"/>
              </a:ext>
            </a:extLst>
          </p:cNvPr>
          <p:cNvSpPr txBox="1"/>
          <p:nvPr/>
        </p:nvSpPr>
        <p:spPr>
          <a:xfrm>
            <a:off x="2856186" y="1287993"/>
            <a:ext cx="7126014" cy="3508653"/>
          </a:xfrm>
          <a:prstGeom prst="rect">
            <a:avLst/>
          </a:prstGeom>
          <a:noFill/>
        </p:spPr>
        <p:txBody>
          <a:bodyPr wrap="square" rtlCol="0">
            <a:spAutoFit/>
          </a:bodyPr>
          <a:lstStyle/>
          <a:p>
            <a:r>
              <a:rPr lang="en-US" dirty="0"/>
              <a:t>What Probability Distance ?</a:t>
            </a:r>
          </a:p>
          <a:p>
            <a:endParaRPr lang="en-US" dirty="0"/>
          </a:p>
          <a:p>
            <a:pPr marL="285750" indent="-285750">
              <a:buFontTx/>
              <a:buChar char="-"/>
            </a:pPr>
            <a:r>
              <a:rPr lang="en-US" dirty="0"/>
              <a:t>KL Divergence</a:t>
            </a:r>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r>
              <a:rPr lang="en-US" sz="2400" dirty="0">
                <a:solidFill>
                  <a:schemeClr val="accent6">
                    <a:lumMod val="75000"/>
                  </a:schemeClr>
                </a:solidFill>
              </a:rPr>
              <a:t>Wasserstein Metric</a:t>
            </a:r>
          </a:p>
          <a:p>
            <a:endParaRPr lang="en-AE" dirty="0"/>
          </a:p>
        </p:txBody>
      </p:sp>
      <p:pic>
        <p:nvPicPr>
          <p:cNvPr id="9" name="Picture 8">
            <a:extLst>
              <a:ext uri="{FF2B5EF4-FFF2-40B4-BE49-F238E27FC236}">
                <a16:creationId xmlns:a16="http://schemas.microsoft.com/office/drawing/2014/main" id="{5076596E-9BDE-3A17-4E63-41A82C0B4162}"/>
              </a:ext>
            </a:extLst>
          </p:cNvPr>
          <p:cNvPicPr>
            <a:picLocks noChangeAspect="1"/>
          </p:cNvPicPr>
          <p:nvPr/>
        </p:nvPicPr>
        <p:blipFill>
          <a:blip r:embed="rId3"/>
          <a:stretch>
            <a:fillRect/>
          </a:stretch>
        </p:blipFill>
        <p:spPr>
          <a:xfrm>
            <a:off x="5810784" y="1916732"/>
            <a:ext cx="5372850" cy="1247949"/>
          </a:xfrm>
          <a:prstGeom prst="rect">
            <a:avLst/>
          </a:prstGeom>
        </p:spPr>
      </p:pic>
    </p:spTree>
    <p:extLst>
      <p:ext uri="{BB962C8B-B14F-4D97-AF65-F5344CB8AC3E}">
        <p14:creationId xmlns:p14="http://schemas.microsoft.com/office/powerpoint/2010/main" val="2447423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4D983-4AC6-55D9-B32A-EDA7CF5DF9E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669373-6D20-AEE5-3C0E-9EFF242D7566}"/>
              </a:ext>
            </a:extLst>
          </p:cNvPr>
          <p:cNvSpPr>
            <a:spLocks noGrp="1"/>
          </p:cNvSpPr>
          <p:nvPr>
            <p:ph type="sldNum" sz="quarter" idx="12"/>
          </p:nvPr>
        </p:nvSpPr>
        <p:spPr/>
        <p:txBody>
          <a:bodyPr/>
          <a:lstStyle/>
          <a:p>
            <a:fld id="{9FF96B15-8338-45D5-A943-561235072D66}" type="slidenum">
              <a:rPr lang="en-US" noProof="0" smtClean="0"/>
              <a:t>16</a:t>
            </a:fld>
            <a:endParaRPr lang="en-US" noProof="0" dirty="0"/>
          </a:p>
        </p:txBody>
      </p:sp>
      <p:sp>
        <p:nvSpPr>
          <p:cNvPr id="3" name="Text Placeholder 3">
            <a:extLst>
              <a:ext uri="{FF2B5EF4-FFF2-40B4-BE49-F238E27FC236}">
                <a16:creationId xmlns:a16="http://schemas.microsoft.com/office/drawing/2014/main" id="{095166DF-6E53-3777-9BF6-28BD9CCE716E}"/>
              </a:ext>
            </a:extLst>
          </p:cNvPr>
          <p:cNvSpPr txBox="1">
            <a:spLocks/>
          </p:cNvSpPr>
          <p:nvPr/>
        </p:nvSpPr>
        <p:spPr>
          <a:xfrm>
            <a:off x="253194" y="1587260"/>
            <a:ext cx="2507259" cy="442535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Courier New" panose="02070309020205020404" pitchFamily="49" charset="0"/>
              <a:buChar char="o"/>
            </a:pPr>
            <a:endParaRPr lang="en-US" sz="1600" dirty="0"/>
          </a:p>
          <a:p>
            <a:pPr marL="0" indent="0">
              <a:buNone/>
            </a:pPr>
            <a:r>
              <a:rPr lang="en-US" sz="1600" dirty="0"/>
              <a:t>Preamble</a:t>
            </a:r>
          </a:p>
          <a:p>
            <a:pPr marL="0" indent="0">
              <a:buNone/>
            </a:pPr>
            <a:endParaRPr lang="en-US" sz="1600" dirty="0"/>
          </a:p>
          <a:p>
            <a:pPr marL="0" indent="0">
              <a:buNone/>
            </a:pPr>
            <a:r>
              <a:rPr lang="en-US" sz="1600" dirty="0">
                <a:solidFill>
                  <a:schemeClr val="tx2">
                    <a:lumMod val="50000"/>
                    <a:lumOff val="50000"/>
                  </a:schemeClr>
                </a:solidFill>
              </a:rPr>
              <a:t>Distributional Bellman Operators</a:t>
            </a:r>
          </a:p>
          <a:p>
            <a:pPr marL="0" indent="0">
              <a:buNone/>
            </a:pPr>
            <a:endParaRPr lang="en-US" sz="1600" dirty="0"/>
          </a:p>
          <a:p>
            <a:pPr marL="0" indent="0">
              <a:buNone/>
            </a:pPr>
            <a:r>
              <a:rPr lang="en-US" sz="1600" dirty="0"/>
              <a:t>C51 Algorithm </a:t>
            </a:r>
          </a:p>
          <a:p>
            <a:pPr marL="0" indent="0">
              <a:buNone/>
            </a:pPr>
            <a:endParaRPr lang="en-US" sz="1600" dirty="0"/>
          </a:p>
          <a:p>
            <a:pPr marL="0" indent="0">
              <a:buNone/>
            </a:pPr>
            <a:r>
              <a:rPr lang="en-US" sz="1600" dirty="0"/>
              <a:t>Evaluation and Results</a:t>
            </a:r>
          </a:p>
          <a:p>
            <a:pPr marL="0" indent="0">
              <a:buNone/>
            </a:pPr>
            <a:endParaRPr lang="en-US" sz="1600" dirty="0"/>
          </a:p>
          <a:p>
            <a:pPr marL="0" indent="0">
              <a:buNone/>
            </a:pPr>
            <a:r>
              <a:rPr lang="en-US" sz="1600" dirty="0"/>
              <a:t>Summary</a:t>
            </a:r>
          </a:p>
        </p:txBody>
      </p:sp>
      <p:sp>
        <p:nvSpPr>
          <p:cNvPr id="4" name="Title 1">
            <a:extLst>
              <a:ext uri="{FF2B5EF4-FFF2-40B4-BE49-F238E27FC236}">
                <a16:creationId xmlns:a16="http://schemas.microsoft.com/office/drawing/2014/main" id="{398254E9-EF3F-B3D4-1EFA-B7180E764262}"/>
              </a:ext>
            </a:extLst>
          </p:cNvPr>
          <p:cNvSpPr txBox="1">
            <a:spLocks/>
          </p:cNvSpPr>
          <p:nvPr/>
        </p:nvSpPr>
        <p:spPr>
          <a:xfrm>
            <a:off x="322204" y="396815"/>
            <a:ext cx="6915358" cy="6814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2">
                    <a:lumMod val="50000"/>
                  </a:schemeClr>
                </a:solidFill>
              </a:rPr>
              <a:t>Distributional RL </a:t>
            </a:r>
            <a:endParaRPr lang="en-AE" dirty="0">
              <a:solidFill>
                <a:schemeClr val="bg2">
                  <a:lumMod val="50000"/>
                </a:schemeClr>
              </a:solidFill>
            </a:endParaRPr>
          </a:p>
        </p:txBody>
      </p:sp>
      <p:cxnSp>
        <p:nvCxnSpPr>
          <p:cNvPr id="6" name="Straight Connector 5">
            <a:extLst>
              <a:ext uri="{FF2B5EF4-FFF2-40B4-BE49-F238E27FC236}">
                <a16:creationId xmlns:a16="http://schemas.microsoft.com/office/drawing/2014/main" id="{06C1129A-82FD-F73C-FB9D-39550529298B}"/>
              </a:ext>
            </a:extLst>
          </p:cNvPr>
          <p:cNvCxnSpPr/>
          <p:nvPr/>
        </p:nvCxnSpPr>
        <p:spPr>
          <a:xfrm>
            <a:off x="2665570" y="1457864"/>
            <a:ext cx="0" cy="5184476"/>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5445FA41-73E8-88A3-D871-2980A563F173}"/>
              </a:ext>
            </a:extLst>
          </p:cNvPr>
          <p:cNvSpPr txBox="1"/>
          <p:nvPr/>
        </p:nvSpPr>
        <p:spPr>
          <a:xfrm>
            <a:off x="4855778" y="1181951"/>
            <a:ext cx="4067483" cy="461665"/>
          </a:xfrm>
          <a:prstGeom prst="rect">
            <a:avLst/>
          </a:prstGeom>
          <a:noFill/>
        </p:spPr>
        <p:txBody>
          <a:bodyPr wrap="square" rtlCol="0">
            <a:spAutoFit/>
          </a:bodyPr>
          <a:lstStyle/>
          <a:p>
            <a:pPr algn="ctr"/>
            <a:r>
              <a:rPr lang="en-US" sz="2400" u="sng" dirty="0">
                <a:solidFill>
                  <a:srgbClr val="0070C0"/>
                </a:solidFill>
              </a:rPr>
              <a:t>Wasserstein Metric(</a:t>
            </a:r>
            <a:r>
              <a:rPr lang="en-US" sz="2400" u="sng" dirty="0" err="1">
                <a:solidFill>
                  <a:srgbClr val="0070C0"/>
                </a:solidFill>
              </a:rPr>
              <a:t>dp</a:t>
            </a:r>
            <a:r>
              <a:rPr lang="en-US" sz="2400" u="sng" dirty="0">
                <a:solidFill>
                  <a:srgbClr val="0070C0"/>
                </a:solidFill>
              </a:rPr>
              <a:t>)</a:t>
            </a:r>
            <a:endParaRPr lang="en-AE" sz="2400" u="sng" dirty="0">
              <a:solidFill>
                <a:srgbClr val="0070C0"/>
              </a:solidFill>
            </a:endParaRPr>
          </a:p>
        </p:txBody>
      </p:sp>
      <p:pic>
        <p:nvPicPr>
          <p:cNvPr id="8" name="Picture 7">
            <a:extLst>
              <a:ext uri="{FF2B5EF4-FFF2-40B4-BE49-F238E27FC236}">
                <a16:creationId xmlns:a16="http://schemas.microsoft.com/office/drawing/2014/main" id="{D370867C-E9C4-5FDB-F6B7-2680911582F7}"/>
              </a:ext>
            </a:extLst>
          </p:cNvPr>
          <p:cNvPicPr>
            <a:picLocks noChangeAspect="1"/>
          </p:cNvPicPr>
          <p:nvPr/>
        </p:nvPicPr>
        <p:blipFill>
          <a:blip r:embed="rId3"/>
          <a:stretch>
            <a:fillRect/>
          </a:stretch>
        </p:blipFill>
        <p:spPr>
          <a:xfrm>
            <a:off x="2995448" y="1964688"/>
            <a:ext cx="4572638" cy="1600423"/>
          </a:xfrm>
          <a:prstGeom prst="rect">
            <a:avLst/>
          </a:prstGeom>
        </p:spPr>
      </p:pic>
      <p:pic>
        <p:nvPicPr>
          <p:cNvPr id="13" name="Picture 12">
            <a:extLst>
              <a:ext uri="{FF2B5EF4-FFF2-40B4-BE49-F238E27FC236}">
                <a16:creationId xmlns:a16="http://schemas.microsoft.com/office/drawing/2014/main" id="{E875771C-63D5-45E6-321D-3781E950C474}"/>
              </a:ext>
            </a:extLst>
          </p:cNvPr>
          <p:cNvPicPr>
            <a:picLocks noChangeAspect="1"/>
          </p:cNvPicPr>
          <p:nvPr/>
        </p:nvPicPr>
        <p:blipFill>
          <a:blip r:embed="rId4"/>
          <a:stretch>
            <a:fillRect/>
          </a:stretch>
        </p:blipFill>
        <p:spPr>
          <a:xfrm>
            <a:off x="2995448" y="3651286"/>
            <a:ext cx="7270369" cy="2996571"/>
          </a:xfrm>
          <a:prstGeom prst="rect">
            <a:avLst/>
          </a:prstGeom>
        </p:spPr>
      </p:pic>
      <p:sp>
        <p:nvSpPr>
          <p:cNvPr id="10" name="TextBox 9">
            <a:extLst>
              <a:ext uri="{FF2B5EF4-FFF2-40B4-BE49-F238E27FC236}">
                <a16:creationId xmlns:a16="http://schemas.microsoft.com/office/drawing/2014/main" id="{79A3EF1E-BB2B-5FA2-2860-5C0C834BEC21}"/>
              </a:ext>
            </a:extLst>
          </p:cNvPr>
          <p:cNvSpPr txBox="1"/>
          <p:nvPr/>
        </p:nvSpPr>
        <p:spPr>
          <a:xfrm>
            <a:off x="10447283" y="5063080"/>
            <a:ext cx="1019503" cy="1754326"/>
          </a:xfrm>
          <a:prstGeom prst="rect">
            <a:avLst/>
          </a:prstGeom>
          <a:noFill/>
        </p:spPr>
        <p:txBody>
          <a:bodyPr wrap="square" rtlCol="0">
            <a:spAutoFit/>
          </a:bodyPr>
          <a:lstStyle/>
          <a:p>
            <a:r>
              <a:rPr lang="en-US" dirty="0"/>
              <a:t>----- P2</a:t>
            </a:r>
          </a:p>
          <a:p>
            <a:r>
              <a:rPr lang="en-US" dirty="0"/>
              <a:t>----- P1</a:t>
            </a:r>
          </a:p>
          <a:p>
            <a:r>
              <a:rPr lang="en-US" dirty="0"/>
              <a:t>----- P3</a:t>
            </a:r>
          </a:p>
          <a:p>
            <a:endParaRPr lang="en-US" dirty="0"/>
          </a:p>
          <a:p>
            <a:r>
              <a:rPr lang="en-US" dirty="0"/>
              <a:t>refer</a:t>
            </a:r>
          </a:p>
          <a:p>
            <a:endParaRPr lang="en-AE" dirty="0"/>
          </a:p>
        </p:txBody>
      </p:sp>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64802FA6-B308-6EF0-8857-27A5964D6EE4}"/>
                  </a:ext>
                </a:extLst>
              </p:cNvPr>
              <p:cNvGraphicFramePr>
                <a:graphicFrameLocks noChangeAspect="1"/>
              </p:cNvGraphicFramePr>
              <p:nvPr>
                <p:extLst>
                  <p:ext uri="{D42A27DB-BD31-4B8C-83A1-F6EECF244321}">
                    <p14:modId xmlns:p14="http://schemas.microsoft.com/office/powerpoint/2010/main" val="1674300702"/>
                  </p:ext>
                </p:extLst>
              </p:nvPr>
            </p:nvGraphicFramePr>
            <p:xfrm>
              <a:off x="10426261" y="6187367"/>
              <a:ext cx="600829" cy="337966"/>
            </p:xfrm>
            <a:graphic>
              <a:graphicData uri="http://schemas.microsoft.com/office/powerpoint/2016/slidezoom">
                <pslz:sldZm>
                  <pslz:sldZmObj sldId="289" cId="2058802362">
                    <pslz:zmPr id="{0F7268C2-4BA2-42A7-9F71-64E41264E038}" returnToParent="0" transitionDur="1000">
                      <p166:blipFill xmlns:p166="http://schemas.microsoft.com/office/powerpoint/2016/6/main">
                        <a:blip r:embed="rId5"/>
                        <a:stretch>
                          <a:fillRect/>
                        </a:stretch>
                      </p166:blipFill>
                      <p166:spPr xmlns:p166="http://schemas.microsoft.com/office/powerpoint/2016/6/main">
                        <a:xfrm>
                          <a:off x="0" y="0"/>
                          <a:ext cx="600829" cy="337966"/>
                        </a:xfrm>
                        <a:prstGeom prst="rect">
                          <a:avLst/>
                        </a:prstGeom>
                        <a:ln w="3175">
                          <a:solidFill>
                            <a:prstClr val="ltGray"/>
                          </a:solidFill>
                        </a:ln>
                      </p166:spPr>
                    </pslz:zmPr>
                  </pslz:sldZmObj>
                </pslz:sldZm>
              </a:graphicData>
            </a:graphic>
          </p:graphicFrame>
        </mc:Choice>
        <mc:Fallback xmlns="">
          <p:pic>
            <p:nvPicPr>
              <p:cNvPr id="9" name="Slide Zoom 8">
                <a:hlinkClick r:id="rId6" action="ppaction://hlinksldjump"/>
                <a:extLst>
                  <a:ext uri="{FF2B5EF4-FFF2-40B4-BE49-F238E27FC236}">
                    <a16:creationId xmlns:a16="http://schemas.microsoft.com/office/drawing/2014/main" id="{64802FA6-B308-6EF0-8857-27A5964D6EE4}"/>
                  </a:ext>
                </a:extLst>
              </p:cNvPr>
              <p:cNvPicPr>
                <a:picLocks noGrp="1" noRot="1" noChangeAspect="1" noMove="1" noResize="1" noEditPoints="1" noAdjustHandles="1" noChangeArrowheads="1" noChangeShapeType="1"/>
              </p:cNvPicPr>
              <p:nvPr/>
            </p:nvPicPr>
            <p:blipFill>
              <a:blip r:embed="rId7"/>
              <a:stretch>
                <a:fillRect/>
              </a:stretch>
            </p:blipFill>
            <p:spPr>
              <a:xfrm>
                <a:off x="10426261" y="6187367"/>
                <a:ext cx="600829" cy="337966"/>
              </a:xfrm>
              <a:prstGeom prst="rect">
                <a:avLst/>
              </a:prstGeom>
              <a:ln w="3175">
                <a:solidFill>
                  <a:prstClr val="ltGray"/>
                </a:solidFill>
              </a:ln>
            </p:spPr>
          </p:pic>
        </mc:Fallback>
      </mc:AlternateContent>
    </p:spTree>
    <p:extLst>
      <p:ext uri="{BB962C8B-B14F-4D97-AF65-F5344CB8AC3E}">
        <p14:creationId xmlns:p14="http://schemas.microsoft.com/office/powerpoint/2010/main" val="429005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anim calcmode="lin" valueType="num">
                                      <p:cBhvr>
                                        <p:cTn id="7" dur="500" fill="hold"/>
                                        <p:tgtEl>
                                          <p:spTgt spid="10">
                                            <p:txEl>
                                              <p:pRg st="4" end="4"/>
                                            </p:txEl>
                                          </p:spTgt>
                                        </p:tgtEl>
                                        <p:attrNameLst>
                                          <p:attrName>ppt_w</p:attrName>
                                        </p:attrNameLst>
                                      </p:cBhvr>
                                      <p:tavLst>
                                        <p:tav tm="0">
                                          <p:val>
                                            <p:fltVal val="0"/>
                                          </p:val>
                                        </p:tav>
                                        <p:tav tm="100000">
                                          <p:val>
                                            <p:strVal val="#ppt_w"/>
                                          </p:val>
                                        </p:tav>
                                      </p:tavLst>
                                    </p:anim>
                                    <p:anim calcmode="lin" valueType="num">
                                      <p:cBhvr>
                                        <p:cTn id="8" dur="500" fill="hold"/>
                                        <p:tgtEl>
                                          <p:spTgt spid="10">
                                            <p:txEl>
                                              <p:pRg st="4" end="4"/>
                                            </p:txEl>
                                          </p:spTgt>
                                        </p:tgtEl>
                                        <p:attrNameLst>
                                          <p:attrName>ppt_h</p:attrName>
                                        </p:attrNameLst>
                                      </p:cBhvr>
                                      <p:tavLst>
                                        <p:tav tm="0">
                                          <p:val>
                                            <p:fltVal val="0"/>
                                          </p:val>
                                        </p:tav>
                                        <p:tav tm="100000">
                                          <p:val>
                                            <p:strVal val="#ppt_h"/>
                                          </p:val>
                                        </p:tav>
                                      </p:tavLst>
                                    </p:anim>
                                    <p:animEffect transition="in" filter="fade">
                                      <p:cBhvr>
                                        <p:cTn id="9"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4D983-4AC6-55D9-B32A-EDA7CF5DF9E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669373-6D20-AEE5-3C0E-9EFF242D7566}"/>
              </a:ext>
            </a:extLst>
          </p:cNvPr>
          <p:cNvSpPr>
            <a:spLocks noGrp="1"/>
          </p:cNvSpPr>
          <p:nvPr>
            <p:ph type="sldNum" sz="quarter" idx="12"/>
          </p:nvPr>
        </p:nvSpPr>
        <p:spPr/>
        <p:txBody>
          <a:bodyPr/>
          <a:lstStyle/>
          <a:p>
            <a:fld id="{9FF96B15-8338-45D5-A943-561235072D66}" type="slidenum">
              <a:rPr lang="en-US" noProof="0" smtClean="0"/>
              <a:t>17</a:t>
            </a:fld>
            <a:endParaRPr lang="en-US" noProof="0" dirty="0"/>
          </a:p>
        </p:txBody>
      </p:sp>
      <p:sp>
        <p:nvSpPr>
          <p:cNvPr id="3" name="Text Placeholder 3">
            <a:extLst>
              <a:ext uri="{FF2B5EF4-FFF2-40B4-BE49-F238E27FC236}">
                <a16:creationId xmlns:a16="http://schemas.microsoft.com/office/drawing/2014/main" id="{095166DF-6E53-3777-9BF6-28BD9CCE716E}"/>
              </a:ext>
            </a:extLst>
          </p:cNvPr>
          <p:cNvSpPr txBox="1">
            <a:spLocks/>
          </p:cNvSpPr>
          <p:nvPr/>
        </p:nvSpPr>
        <p:spPr>
          <a:xfrm>
            <a:off x="253194" y="1587260"/>
            <a:ext cx="2507259" cy="442535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Courier New" panose="02070309020205020404" pitchFamily="49" charset="0"/>
              <a:buChar char="o"/>
            </a:pPr>
            <a:endParaRPr lang="en-US" sz="1600" dirty="0"/>
          </a:p>
          <a:p>
            <a:pPr marL="0" indent="0">
              <a:buNone/>
            </a:pPr>
            <a:r>
              <a:rPr lang="en-US" sz="1600" dirty="0"/>
              <a:t>Preamble</a:t>
            </a:r>
          </a:p>
          <a:p>
            <a:pPr marL="0" indent="0">
              <a:buNone/>
            </a:pPr>
            <a:endParaRPr lang="en-US" sz="1600" dirty="0"/>
          </a:p>
          <a:p>
            <a:pPr marL="0" indent="0">
              <a:buNone/>
            </a:pPr>
            <a:r>
              <a:rPr lang="en-US" sz="1600" dirty="0">
                <a:solidFill>
                  <a:schemeClr val="tx2">
                    <a:lumMod val="50000"/>
                    <a:lumOff val="50000"/>
                  </a:schemeClr>
                </a:solidFill>
              </a:rPr>
              <a:t>Distributional Bellman Operators</a:t>
            </a:r>
          </a:p>
          <a:p>
            <a:pPr marL="0" indent="0">
              <a:buNone/>
            </a:pPr>
            <a:endParaRPr lang="en-US" sz="1600" dirty="0"/>
          </a:p>
          <a:p>
            <a:pPr marL="0" indent="0">
              <a:buNone/>
            </a:pPr>
            <a:r>
              <a:rPr lang="en-US" sz="1600" dirty="0"/>
              <a:t>C51 Algorithm </a:t>
            </a:r>
          </a:p>
          <a:p>
            <a:pPr marL="0" indent="0">
              <a:buNone/>
            </a:pPr>
            <a:endParaRPr lang="en-US" sz="1600" dirty="0"/>
          </a:p>
          <a:p>
            <a:pPr marL="0" indent="0">
              <a:buNone/>
            </a:pPr>
            <a:r>
              <a:rPr lang="en-US" sz="1600" dirty="0"/>
              <a:t>Evaluation and Results</a:t>
            </a:r>
          </a:p>
          <a:p>
            <a:pPr marL="0" indent="0">
              <a:buNone/>
            </a:pPr>
            <a:endParaRPr lang="en-US" sz="1600" dirty="0"/>
          </a:p>
          <a:p>
            <a:pPr marL="0" indent="0">
              <a:buNone/>
            </a:pPr>
            <a:r>
              <a:rPr lang="en-US" sz="1600" dirty="0"/>
              <a:t>Summary</a:t>
            </a:r>
          </a:p>
        </p:txBody>
      </p:sp>
      <p:sp>
        <p:nvSpPr>
          <p:cNvPr id="4" name="Title 1">
            <a:extLst>
              <a:ext uri="{FF2B5EF4-FFF2-40B4-BE49-F238E27FC236}">
                <a16:creationId xmlns:a16="http://schemas.microsoft.com/office/drawing/2014/main" id="{398254E9-EF3F-B3D4-1EFA-B7180E764262}"/>
              </a:ext>
            </a:extLst>
          </p:cNvPr>
          <p:cNvSpPr txBox="1">
            <a:spLocks/>
          </p:cNvSpPr>
          <p:nvPr/>
        </p:nvSpPr>
        <p:spPr>
          <a:xfrm>
            <a:off x="322204" y="396815"/>
            <a:ext cx="6915358" cy="6814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2">
                    <a:lumMod val="50000"/>
                  </a:schemeClr>
                </a:solidFill>
              </a:rPr>
              <a:t>Distributional RL </a:t>
            </a:r>
            <a:endParaRPr lang="en-AE" dirty="0">
              <a:solidFill>
                <a:schemeClr val="bg2">
                  <a:lumMod val="50000"/>
                </a:schemeClr>
              </a:solidFill>
            </a:endParaRPr>
          </a:p>
        </p:txBody>
      </p:sp>
      <p:cxnSp>
        <p:nvCxnSpPr>
          <p:cNvPr id="6" name="Straight Connector 5">
            <a:extLst>
              <a:ext uri="{FF2B5EF4-FFF2-40B4-BE49-F238E27FC236}">
                <a16:creationId xmlns:a16="http://schemas.microsoft.com/office/drawing/2014/main" id="{06C1129A-82FD-F73C-FB9D-39550529298B}"/>
              </a:ext>
            </a:extLst>
          </p:cNvPr>
          <p:cNvCxnSpPr/>
          <p:nvPr/>
        </p:nvCxnSpPr>
        <p:spPr>
          <a:xfrm>
            <a:off x="2665570" y="1457864"/>
            <a:ext cx="0" cy="5184476"/>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E41BBF4D-5FCB-AF4A-D8C4-78F0BFC32367}"/>
              </a:ext>
            </a:extLst>
          </p:cNvPr>
          <p:cNvSpPr txBox="1"/>
          <p:nvPr/>
        </p:nvSpPr>
        <p:spPr>
          <a:xfrm>
            <a:off x="2965395" y="1242074"/>
            <a:ext cx="8734097" cy="3262432"/>
          </a:xfrm>
          <a:prstGeom prst="rect">
            <a:avLst/>
          </a:prstGeom>
          <a:noFill/>
        </p:spPr>
        <p:txBody>
          <a:bodyPr wrap="square" rtlCol="0">
            <a:spAutoFit/>
          </a:bodyPr>
          <a:lstStyle/>
          <a:p>
            <a:r>
              <a:rPr lang="en-US" sz="2800" dirty="0">
                <a:solidFill>
                  <a:srgbClr val="0070C0"/>
                </a:solidFill>
              </a:rPr>
              <a:t>			Policy Evaluation Case</a:t>
            </a:r>
          </a:p>
          <a:p>
            <a:pPr marL="342900" indent="-342900">
              <a:buFontTx/>
              <a:buChar char="-"/>
            </a:pPr>
            <a:endParaRPr lang="en-US" sz="2000" dirty="0"/>
          </a:p>
          <a:p>
            <a:pPr marL="800100" lvl="1" indent="-342900">
              <a:buFontTx/>
              <a:buChar char="-"/>
            </a:pPr>
            <a:r>
              <a:rPr lang="en-US" sz="2000" dirty="0"/>
              <a:t>                                                    </a:t>
            </a:r>
          </a:p>
          <a:p>
            <a:pPr marL="800100" lvl="1" indent="-342900">
              <a:buFontTx/>
              <a:buChar char="-"/>
            </a:pPr>
            <a:endParaRPr lang="en-US" sz="2000" dirty="0"/>
          </a:p>
          <a:p>
            <a:r>
              <a:rPr lang="en-US" sz="2000" dirty="0"/>
              <a:t>where, </a:t>
            </a:r>
          </a:p>
          <a:p>
            <a:endParaRPr lang="en-US" sz="2000" dirty="0"/>
          </a:p>
          <a:p>
            <a:endParaRPr lang="en-US" sz="2000" dirty="0"/>
          </a:p>
          <a:p>
            <a:endParaRPr lang="en-US" sz="2000" dirty="0"/>
          </a:p>
          <a:p>
            <a:endParaRPr lang="en-US" sz="2000" dirty="0"/>
          </a:p>
          <a:p>
            <a:endParaRPr lang="en-AE" dirty="0"/>
          </a:p>
        </p:txBody>
      </p:sp>
      <p:pic>
        <p:nvPicPr>
          <p:cNvPr id="8" name="Picture 7">
            <a:extLst>
              <a:ext uri="{FF2B5EF4-FFF2-40B4-BE49-F238E27FC236}">
                <a16:creationId xmlns:a16="http://schemas.microsoft.com/office/drawing/2014/main" id="{DBFE5E06-F260-9CBF-0418-44351D298B1A}"/>
              </a:ext>
            </a:extLst>
          </p:cNvPr>
          <p:cNvPicPr>
            <a:picLocks noChangeAspect="1"/>
          </p:cNvPicPr>
          <p:nvPr/>
        </p:nvPicPr>
        <p:blipFill>
          <a:blip r:embed="rId3"/>
          <a:stretch>
            <a:fillRect/>
          </a:stretch>
        </p:blipFill>
        <p:spPr>
          <a:xfrm>
            <a:off x="2965395" y="1873223"/>
            <a:ext cx="4088923" cy="681487"/>
          </a:xfrm>
          <a:prstGeom prst="rect">
            <a:avLst/>
          </a:prstGeom>
        </p:spPr>
      </p:pic>
      <p:pic>
        <p:nvPicPr>
          <p:cNvPr id="10" name="Picture 9">
            <a:extLst>
              <a:ext uri="{FF2B5EF4-FFF2-40B4-BE49-F238E27FC236}">
                <a16:creationId xmlns:a16="http://schemas.microsoft.com/office/drawing/2014/main" id="{B5F7BF98-6F98-5A5E-DF0C-FAC5EB31A065}"/>
              </a:ext>
            </a:extLst>
          </p:cNvPr>
          <p:cNvPicPr>
            <a:picLocks noChangeAspect="1"/>
          </p:cNvPicPr>
          <p:nvPr/>
        </p:nvPicPr>
        <p:blipFill>
          <a:blip r:embed="rId4"/>
          <a:stretch>
            <a:fillRect/>
          </a:stretch>
        </p:blipFill>
        <p:spPr>
          <a:xfrm>
            <a:off x="2965395" y="2941676"/>
            <a:ext cx="3515216" cy="790685"/>
          </a:xfrm>
          <a:prstGeom prst="rect">
            <a:avLst/>
          </a:prstGeom>
        </p:spPr>
      </p:pic>
      <p:pic>
        <p:nvPicPr>
          <p:cNvPr id="12" name="Picture 11">
            <a:extLst>
              <a:ext uri="{FF2B5EF4-FFF2-40B4-BE49-F238E27FC236}">
                <a16:creationId xmlns:a16="http://schemas.microsoft.com/office/drawing/2014/main" id="{4A4AA50E-E9C3-C164-EA1D-11A4DD7C859C}"/>
              </a:ext>
            </a:extLst>
          </p:cNvPr>
          <p:cNvPicPr>
            <a:picLocks noChangeAspect="1"/>
          </p:cNvPicPr>
          <p:nvPr/>
        </p:nvPicPr>
        <p:blipFill>
          <a:blip r:embed="rId5"/>
          <a:stretch>
            <a:fillRect/>
          </a:stretch>
        </p:blipFill>
        <p:spPr>
          <a:xfrm>
            <a:off x="7467058" y="2873290"/>
            <a:ext cx="3886742" cy="857370"/>
          </a:xfrm>
          <a:prstGeom prst="rect">
            <a:avLst/>
          </a:prstGeom>
        </p:spPr>
      </p:pic>
      <p:pic>
        <p:nvPicPr>
          <p:cNvPr id="17" name="Picture 16">
            <a:extLst>
              <a:ext uri="{FF2B5EF4-FFF2-40B4-BE49-F238E27FC236}">
                <a16:creationId xmlns:a16="http://schemas.microsoft.com/office/drawing/2014/main" id="{833DA2B8-4EA5-CB2C-6056-81467CAFB02F}"/>
              </a:ext>
            </a:extLst>
          </p:cNvPr>
          <p:cNvPicPr>
            <a:picLocks noChangeAspect="1"/>
          </p:cNvPicPr>
          <p:nvPr/>
        </p:nvPicPr>
        <p:blipFill>
          <a:blip r:embed="rId6"/>
          <a:stretch>
            <a:fillRect/>
          </a:stretch>
        </p:blipFill>
        <p:spPr>
          <a:xfrm>
            <a:off x="3987880" y="3978214"/>
            <a:ext cx="5550323" cy="2240435"/>
          </a:xfrm>
          <a:prstGeom prst="rect">
            <a:avLst/>
          </a:prstGeom>
        </p:spPr>
      </p:pic>
    </p:spTree>
    <p:extLst>
      <p:ext uri="{BB962C8B-B14F-4D97-AF65-F5344CB8AC3E}">
        <p14:creationId xmlns:p14="http://schemas.microsoft.com/office/powerpoint/2010/main" val="16886163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4D983-4AC6-55D9-B32A-EDA7CF5DF9E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669373-6D20-AEE5-3C0E-9EFF242D7566}"/>
              </a:ext>
            </a:extLst>
          </p:cNvPr>
          <p:cNvSpPr>
            <a:spLocks noGrp="1"/>
          </p:cNvSpPr>
          <p:nvPr>
            <p:ph type="sldNum" sz="quarter" idx="12"/>
          </p:nvPr>
        </p:nvSpPr>
        <p:spPr/>
        <p:txBody>
          <a:bodyPr/>
          <a:lstStyle/>
          <a:p>
            <a:fld id="{9FF96B15-8338-45D5-A943-561235072D66}" type="slidenum">
              <a:rPr lang="en-US" noProof="0" smtClean="0"/>
              <a:t>18</a:t>
            </a:fld>
            <a:endParaRPr lang="en-US" noProof="0" dirty="0"/>
          </a:p>
        </p:txBody>
      </p:sp>
      <p:sp>
        <p:nvSpPr>
          <p:cNvPr id="3" name="Text Placeholder 3">
            <a:extLst>
              <a:ext uri="{FF2B5EF4-FFF2-40B4-BE49-F238E27FC236}">
                <a16:creationId xmlns:a16="http://schemas.microsoft.com/office/drawing/2014/main" id="{095166DF-6E53-3777-9BF6-28BD9CCE716E}"/>
              </a:ext>
            </a:extLst>
          </p:cNvPr>
          <p:cNvSpPr txBox="1">
            <a:spLocks/>
          </p:cNvSpPr>
          <p:nvPr/>
        </p:nvSpPr>
        <p:spPr>
          <a:xfrm>
            <a:off x="253194" y="1587260"/>
            <a:ext cx="2507259" cy="442535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Courier New" panose="02070309020205020404" pitchFamily="49" charset="0"/>
              <a:buChar char="o"/>
            </a:pPr>
            <a:endParaRPr lang="en-US" sz="1600" dirty="0"/>
          </a:p>
          <a:p>
            <a:pPr marL="0" indent="0">
              <a:buNone/>
            </a:pPr>
            <a:r>
              <a:rPr lang="en-US" sz="1600" dirty="0"/>
              <a:t>Preamble</a:t>
            </a:r>
          </a:p>
          <a:p>
            <a:pPr marL="0" indent="0">
              <a:buNone/>
            </a:pPr>
            <a:endParaRPr lang="en-US" sz="1600" dirty="0"/>
          </a:p>
          <a:p>
            <a:pPr marL="0" indent="0">
              <a:buNone/>
            </a:pPr>
            <a:r>
              <a:rPr lang="en-US" sz="1600" dirty="0">
                <a:solidFill>
                  <a:schemeClr val="tx2">
                    <a:lumMod val="50000"/>
                    <a:lumOff val="50000"/>
                  </a:schemeClr>
                </a:solidFill>
              </a:rPr>
              <a:t>Distributional Bellman Operators</a:t>
            </a:r>
          </a:p>
          <a:p>
            <a:pPr marL="0" indent="0">
              <a:buNone/>
            </a:pPr>
            <a:endParaRPr lang="en-US" sz="1600" dirty="0"/>
          </a:p>
          <a:p>
            <a:pPr marL="0" indent="0">
              <a:buNone/>
            </a:pPr>
            <a:r>
              <a:rPr lang="en-US" sz="1600" dirty="0"/>
              <a:t>C51 Algorithm </a:t>
            </a:r>
          </a:p>
          <a:p>
            <a:pPr marL="0" indent="0">
              <a:buNone/>
            </a:pPr>
            <a:endParaRPr lang="en-US" sz="1600" dirty="0"/>
          </a:p>
          <a:p>
            <a:pPr marL="0" indent="0">
              <a:buNone/>
            </a:pPr>
            <a:r>
              <a:rPr lang="en-US" sz="1600" dirty="0"/>
              <a:t>Evaluation and Results</a:t>
            </a:r>
          </a:p>
          <a:p>
            <a:pPr marL="0" indent="0">
              <a:buNone/>
            </a:pPr>
            <a:endParaRPr lang="en-US" sz="1600" dirty="0"/>
          </a:p>
          <a:p>
            <a:pPr marL="0" indent="0">
              <a:buNone/>
            </a:pPr>
            <a:r>
              <a:rPr lang="en-US" sz="1600" dirty="0"/>
              <a:t>Summary</a:t>
            </a:r>
          </a:p>
        </p:txBody>
      </p:sp>
      <p:sp>
        <p:nvSpPr>
          <p:cNvPr id="4" name="Title 1">
            <a:extLst>
              <a:ext uri="{FF2B5EF4-FFF2-40B4-BE49-F238E27FC236}">
                <a16:creationId xmlns:a16="http://schemas.microsoft.com/office/drawing/2014/main" id="{398254E9-EF3F-B3D4-1EFA-B7180E764262}"/>
              </a:ext>
            </a:extLst>
          </p:cNvPr>
          <p:cNvSpPr txBox="1">
            <a:spLocks/>
          </p:cNvSpPr>
          <p:nvPr/>
        </p:nvSpPr>
        <p:spPr>
          <a:xfrm>
            <a:off x="322204" y="396815"/>
            <a:ext cx="6915358" cy="6814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2">
                    <a:lumMod val="50000"/>
                  </a:schemeClr>
                </a:solidFill>
              </a:rPr>
              <a:t>Distributional RL </a:t>
            </a:r>
            <a:endParaRPr lang="en-AE" dirty="0">
              <a:solidFill>
                <a:schemeClr val="bg2">
                  <a:lumMod val="50000"/>
                </a:schemeClr>
              </a:solidFill>
            </a:endParaRPr>
          </a:p>
        </p:txBody>
      </p:sp>
      <p:cxnSp>
        <p:nvCxnSpPr>
          <p:cNvPr id="6" name="Straight Connector 5">
            <a:extLst>
              <a:ext uri="{FF2B5EF4-FFF2-40B4-BE49-F238E27FC236}">
                <a16:creationId xmlns:a16="http://schemas.microsoft.com/office/drawing/2014/main" id="{06C1129A-82FD-F73C-FB9D-39550529298B}"/>
              </a:ext>
            </a:extLst>
          </p:cNvPr>
          <p:cNvCxnSpPr/>
          <p:nvPr/>
        </p:nvCxnSpPr>
        <p:spPr>
          <a:xfrm>
            <a:off x="2665570" y="1457864"/>
            <a:ext cx="0" cy="5184476"/>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E41BBF4D-5FCB-AF4A-D8C4-78F0BFC32367}"/>
              </a:ext>
            </a:extLst>
          </p:cNvPr>
          <p:cNvSpPr txBox="1"/>
          <p:nvPr/>
        </p:nvSpPr>
        <p:spPr>
          <a:xfrm>
            <a:off x="2965395" y="1242074"/>
            <a:ext cx="8734097" cy="523220"/>
          </a:xfrm>
          <a:prstGeom prst="rect">
            <a:avLst/>
          </a:prstGeom>
          <a:noFill/>
        </p:spPr>
        <p:txBody>
          <a:bodyPr wrap="square" rtlCol="0">
            <a:spAutoFit/>
          </a:bodyPr>
          <a:lstStyle/>
          <a:p>
            <a:r>
              <a:rPr lang="en-US" sz="2800" dirty="0">
                <a:solidFill>
                  <a:srgbClr val="0070C0"/>
                </a:solidFill>
              </a:rPr>
              <a:t>			Policy Control Case</a:t>
            </a:r>
            <a:endParaRPr lang="en-AE" dirty="0"/>
          </a:p>
        </p:txBody>
      </p:sp>
      <p:pic>
        <p:nvPicPr>
          <p:cNvPr id="13" name="Picture 12">
            <a:extLst>
              <a:ext uri="{FF2B5EF4-FFF2-40B4-BE49-F238E27FC236}">
                <a16:creationId xmlns:a16="http://schemas.microsoft.com/office/drawing/2014/main" id="{38F7A80F-1746-019F-38FA-91FAAF9EC2C6}"/>
              </a:ext>
            </a:extLst>
          </p:cNvPr>
          <p:cNvPicPr>
            <a:picLocks noChangeAspect="1"/>
          </p:cNvPicPr>
          <p:nvPr/>
        </p:nvPicPr>
        <p:blipFill>
          <a:blip r:embed="rId3"/>
          <a:stretch>
            <a:fillRect/>
          </a:stretch>
        </p:blipFill>
        <p:spPr>
          <a:xfrm>
            <a:off x="2788538" y="2108028"/>
            <a:ext cx="5822062" cy="1320972"/>
          </a:xfrm>
          <a:prstGeom prst="rect">
            <a:avLst/>
          </a:prstGeom>
        </p:spPr>
      </p:pic>
      <p:pic>
        <p:nvPicPr>
          <p:cNvPr id="16" name="Picture 15">
            <a:extLst>
              <a:ext uri="{FF2B5EF4-FFF2-40B4-BE49-F238E27FC236}">
                <a16:creationId xmlns:a16="http://schemas.microsoft.com/office/drawing/2014/main" id="{CFB88E2C-01D7-D07B-9F10-63A2C413E590}"/>
              </a:ext>
            </a:extLst>
          </p:cNvPr>
          <p:cNvPicPr>
            <a:picLocks noChangeAspect="1"/>
          </p:cNvPicPr>
          <p:nvPr/>
        </p:nvPicPr>
        <p:blipFill>
          <a:blip r:embed="rId4"/>
          <a:stretch>
            <a:fillRect/>
          </a:stretch>
        </p:blipFill>
        <p:spPr>
          <a:xfrm>
            <a:off x="2760453" y="3619872"/>
            <a:ext cx="6376637" cy="1677711"/>
          </a:xfrm>
          <a:prstGeom prst="rect">
            <a:avLst/>
          </a:prstGeom>
        </p:spPr>
      </p:pic>
      <p:sp>
        <p:nvSpPr>
          <p:cNvPr id="5" name="TextBox 4">
            <a:extLst>
              <a:ext uri="{FF2B5EF4-FFF2-40B4-BE49-F238E27FC236}">
                <a16:creationId xmlns:a16="http://schemas.microsoft.com/office/drawing/2014/main" id="{E59B1BBD-59CB-B3FE-09F2-DBF82C9A56B1}"/>
              </a:ext>
            </a:extLst>
          </p:cNvPr>
          <p:cNvSpPr txBox="1"/>
          <p:nvPr/>
        </p:nvSpPr>
        <p:spPr>
          <a:xfrm>
            <a:off x="2965395" y="5615926"/>
            <a:ext cx="8734096" cy="369332"/>
          </a:xfrm>
          <a:prstGeom prst="rect">
            <a:avLst/>
          </a:prstGeom>
          <a:noFill/>
        </p:spPr>
        <p:txBody>
          <a:bodyPr wrap="square" rtlCol="0">
            <a:spAutoFit/>
          </a:bodyPr>
          <a:lstStyle/>
          <a:p>
            <a:r>
              <a:rPr lang="en-US" b="1" u="sng" dirty="0">
                <a:solidFill>
                  <a:srgbClr val="FF0000"/>
                </a:solidFill>
              </a:rPr>
              <a:t>Pointer : </a:t>
            </a:r>
            <a:r>
              <a:rPr lang="en-US" dirty="0"/>
              <a:t>Cannot exhibit that </a:t>
            </a:r>
            <a:r>
              <a:rPr lang="en-US" b="0" i="1" dirty="0">
                <a:solidFill>
                  <a:srgbClr val="0D0D0D"/>
                </a:solidFill>
                <a:effectLst/>
                <a:latin typeface="KaTeX_Math"/>
              </a:rPr>
              <a:t>T</a:t>
            </a:r>
            <a:r>
              <a:rPr lang="en-US" dirty="0"/>
              <a:t>∗ is contraction mapping </a:t>
            </a:r>
            <a:r>
              <a:rPr lang="en-US" b="1" u="sng" dirty="0">
                <a:solidFill>
                  <a:srgbClr val="FF0000"/>
                </a:solidFill>
              </a:rPr>
              <a:t> </a:t>
            </a:r>
            <a:endParaRPr lang="en-AE" b="1" u="sng" dirty="0">
              <a:solidFill>
                <a:srgbClr val="FF0000"/>
              </a:solidFill>
            </a:endParaRPr>
          </a:p>
        </p:txBody>
      </p:sp>
    </p:spTree>
    <p:extLst>
      <p:ext uri="{BB962C8B-B14F-4D97-AF65-F5344CB8AC3E}">
        <p14:creationId xmlns:p14="http://schemas.microsoft.com/office/powerpoint/2010/main" val="3805125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6C101-D2D9-23B2-7190-3BC7A184FBF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96D702-0695-2721-CC84-872DB0BB49DD}"/>
              </a:ext>
            </a:extLst>
          </p:cNvPr>
          <p:cNvSpPr>
            <a:spLocks noGrp="1"/>
          </p:cNvSpPr>
          <p:nvPr>
            <p:ph type="sldNum" sz="quarter" idx="12"/>
          </p:nvPr>
        </p:nvSpPr>
        <p:spPr/>
        <p:txBody>
          <a:bodyPr/>
          <a:lstStyle/>
          <a:p>
            <a:fld id="{9FF96B15-8338-45D5-A943-561235072D66}" type="slidenum">
              <a:rPr lang="en-US" noProof="0" smtClean="0"/>
              <a:t>19</a:t>
            </a:fld>
            <a:endParaRPr lang="en-US" noProof="0" dirty="0"/>
          </a:p>
        </p:txBody>
      </p:sp>
      <p:sp>
        <p:nvSpPr>
          <p:cNvPr id="3" name="Text Placeholder 3">
            <a:extLst>
              <a:ext uri="{FF2B5EF4-FFF2-40B4-BE49-F238E27FC236}">
                <a16:creationId xmlns:a16="http://schemas.microsoft.com/office/drawing/2014/main" id="{731BA73F-4A76-B7F5-5BD8-15AB4792881F}"/>
              </a:ext>
            </a:extLst>
          </p:cNvPr>
          <p:cNvSpPr txBox="1">
            <a:spLocks/>
          </p:cNvSpPr>
          <p:nvPr/>
        </p:nvSpPr>
        <p:spPr>
          <a:xfrm>
            <a:off x="253194" y="1587260"/>
            <a:ext cx="2507259" cy="442535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Courier New" panose="02070309020205020404" pitchFamily="49" charset="0"/>
              <a:buChar char="o"/>
            </a:pPr>
            <a:endParaRPr lang="en-US" sz="1600" dirty="0"/>
          </a:p>
          <a:p>
            <a:pPr marL="0" indent="0">
              <a:buNone/>
            </a:pPr>
            <a:r>
              <a:rPr lang="en-US" sz="1600" dirty="0"/>
              <a:t>Preamble</a:t>
            </a:r>
          </a:p>
          <a:p>
            <a:pPr marL="0" indent="0">
              <a:buNone/>
            </a:pPr>
            <a:endParaRPr lang="en-US" sz="1600" dirty="0"/>
          </a:p>
          <a:p>
            <a:pPr marL="0" indent="0">
              <a:buNone/>
            </a:pPr>
            <a:r>
              <a:rPr lang="en-US" sz="1600" dirty="0"/>
              <a:t>Distributional Bellman Operators</a:t>
            </a:r>
          </a:p>
          <a:p>
            <a:pPr marL="0" indent="0">
              <a:buNone/>
            </a:pPr>
            <a:endParaRPr lang="en-US" sz="1600" dirty="0"/>
          </a:p>
          <a:p>
            <a:pPr marL="0" indent="0">
              <a:buNone/>
            </a:pPr>
            <a:r>
              <a:rPr lang="en-US" sz="1600" dirty="0">
                <a:solidFill>
                  <a:srgbClr val="0000FF"/>
                </a:solidFill>
              </a:rPr>
              <a:t>C51 Algorithm </a:t>
            </a:r>
          </a:p>
          <a:p>
            <a:pPr marL="0" indent="0">
              <a:buNone/>
            </a:pPr>
            <a:endParaRPr lang="en-US" sz="1600" dirty="0"/>
          </a:p>
          <a:p>
            <a:pPr marL="0" indent="0">
              <a:buNone/>
            </a:pPr>
            <a:r>
              <a:rPr lang="en-US" sz="1600" dirty="0"/>
              <a:t>Evaluation and Results</a:t>
            </a:r>
          </a:p>
          <a:p>
            <a:pPr marL="0" indent="0">
              <a:buNone/>
            </a:pPr>
            <a:endParaRPr lang="en-US" sz="1600" dirty="0"/>
          </a:p>
          <a:p>
            <a:pPr marL="0" indent="0">
              <a:buNone/>
            </a:pPr>
            <a:r>
              <a:rPr lang="en-US" sz="1600" dirty="0"/>
              <a:t>Summary</a:t>
            </a:r>
          </a:p>
        </p:txBody>
      </p:sp>
      <p:sp>
        <p:nvSpPr>
          <p:cNvPr id="4" name="Title 1">
            <a:extLst>
              <a:ext uri="{FF2B5EF4-FFF2-40B4-BE49-F238E27FC236}">
                <a16:creationId xmlns:a16="http://schemas.microsoft.com/office/drawing/2014/main" id="{F8784060-894B-FCD5-7BAB-512632335681}"/>
              </a:ext>
            </a:extLst>
          </p:cNvPr>
          <p:cNvSpPr txBox="1">
            <a:spLocks/>
          </p:cNvSpPr>
          <p:nvPr/>
        </p:nvSpPr>
        <p:spPr>
          <a:xfrm>
            <a:off x="322204" y="396815"/>
            <a:ext cx="6915358" cy="6814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2">
                    <a:lumMod val="50000"/>
                  </a:schemeClr>
                </a:solidFill>
              </a:rPr>
              <a:t>Distributional RL </a:t>
            </a:r>
            <a:endParaRPr lang="en-AE" dirty="0">
              <a:solidFill>
                <a:schemeClr val="bg2">
                  <a:lumMod val="50000"/>
                </a:schemeClr>
              </a:solidFill>
            </a:endParaRPr>
          </a:p>
        </p:txBody>
      </p:sp>
      <p:cxnSp>
        <p:nvCxnSpPr>
          <p:cNvPr id="6" name="Straight Connector 5">
            <a:extLst>
              <a:ext uri="{FF2B5EF4-FFF2-40B4-BE49-F238E27FC236}">
                <a16:creationId xmlns:a16="http://schemas.microsoft.com/office/drawing/2014/main" id="{9971720D-EE38-E313-8C75-026B56DF4F5F}"/>
              </a:ext>
            </a:extLst>
          </p:cNvPr>
          <p:cNvCxnSpPr/>
          <p:nvPr/>
        </p:nvCxnSpPr>
        <p:spPr>
          <a:xfrm>
            <a:off x="2665570" y="1457864"/>
            <a:ext cx="0" cy="5184476"/>
          </a:xfrm>
          <a:prstGeom prst="line">
            <a:avLst/>
          </a:prstGeom>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AE4424C2-C177-9964-1C78-219520E7E632}"/>
              </a:ext>
            </a:extLst>
          </p:cNvPr>
          <p:cNvPicPr>
            <a:picLocks noChangeAspect="1"/>
          </p:cNvPicPr>
          <p:nvPr/>
        </p:nvPicPr>
        <p:blipFill>
          <a:blip r:embed="rId3"/>
          <a:stretch>
            <a:fillRect/>
          </a:stretch>
        </p:blipFill>
        <p:spPr>
          <a:xfrm>
            <a:off x="3294227" y="2032801"/>
            <a:ext cx="2438740" cy="3534268"/>
          </a:xfrm>
          <a:prstGeom prst="rect">
            <a:avLst/>
          </a:prstGeom>
        </p:spPr>
      </p:pic>
      <p:pic>
        <p:nvPicPr>
          <p:cNvPr id="9" name="Picture 8">
            <a:extLst>
              <a:ext uri="{FF2B5EF4-FFF2-40B4-BE49-F238E27FC236}">
                <a16:creationId xmlns:a16="http://schemas.microsoft.com/office/drawing/2014/main" id="{0A90BA87-4CC6-C18E-5766-53C134CD0758}"/>
              </a:ext>
            </a:extLst>
          </p:cNvPr>
          <p:cNvPicPr>
            <a:picLocks noChangeAspect="1"/>
          </p:cNvPicPr>
          <p:nvPr/>
        </p:nvPicPr>
        <p:blipFill>
          <a:blip r:embed="rId4"/>
          <a:stretch>
            <a:fillRect/>
          </a:stretch>
        </p:blipFill>
        <p:spPr>
          <a:xfrm>
            <a:off x="7390847" y="2032801"/>
            <a:ext cx="3962953" cy="3591426"/>
          </a:xfrm>
          <a:prstGeom prst="rect">
            <a:avLst/>
          </a:prstGeom>
        </p:spPr>
      </p:pic>
      <p:pic>
        <p:nvPicPr>
          <p:cNvPr id="11" name="Picture 10">
            <a:extLst>
              <a:ext uri="{FF2B5EF4-FFF2-40B4-BE49-F238E27FC236}">
                <a16:creationId xmlns:a16="http://schemas.microsoft.com/office/drawing/2014/main" id="{CA01DCDD-BDAE-2868-B643-B879CF010D45}"/>
              </a:ext>
            </a:extLst>
          </p:cNvPr>
          <p:cNvPicPr>
            <a:picLocks noChangeAspect="1"/>
          </p:cNvPicPr>
          <p:nvPr/>
        </p:nvPicPr>
        <p:blipFill>
          <a:blip r:embed="rId5"/>
          <a:stretch>
            <a:fillRect/>
          </a:stretch>
        </p:blipFill>
        <p:spPr>
          <a:xfrm>
            <a:off x="4903911" y="1032813"/>
            <a:ext cx="5306165" cy="876422"/>
          </a:xfrm>
          <a:prstGeom prst="rect">
            <a:avLst/>
          </a:prstGeom>
        </p:spPr>
      </p:pic>
      <p:sp>
        <p:nvSpPr>
          <p:cNvPr id="13" name="TextBox 12">
            <a:extLst>
              <a:ext uri="{FF2B5EF4-FFF2-40B4-BE49-F238E27FC236}">
                <a16:creationId xmlns:a16="http://schemas.microsoft.com/office/drawing/2014/main" id="{BC29DA38-80F8-440A-479A-642F65FC74C7}"/>
              </a:ext>
            </a:extLst>
          </p:cNvPr>
          <p:cNvSpPr txBox="1"/>
          <p:nvPr/>
        </p:nvSpPr>
        <p:spPr>
          <a:xfrm>
            <a:off x="3430430" y="5827945"/>
            <a:ext cx="7594922" cy="369332"/>
          </a:xfrm>
          <a:prstGeom prst="rect">
            <a:avLst/>
          </a:prstGeom>
          <a:noFill/>
        </p:spPr>
        <p:txBody>
          <a:bodyPr wrap="square">
            <a:spAutoFit/>
          </a:bodyPr>
          <a:lstStyle/>
          <a:p>
            <a:r>
              <a:rPr lang="en-US" dirty="0"/>
              <a:t>[Mnih et al., 2013]                                                  [Bellemare et al., 2017] </a:t>
            </a:r>
            <a:endParaRPr lang="en-AE" dirty="0"/>
          </a:p>
        </p:txBody>
      </p:sp>
    </p:spTree>
    <p:extLst>
      <p:ext uri="{BB962C8B-B14F-4D97-AF65-F5344CB8AC3E}">
        <p14:creationId xmlns:p14="http://schemas.microsoft.com/office/powerpoint/2010/main" val="2582292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9C0B4D-7446-D95D-2DF1-621B1A675F66}"/>
              </a:ext>
            </a:extLst>
          </p:cNvPr>
          <p:cNvSpPr>
            <a:spLocks noGrp="1"/>
          </p:cNvSpPr>
          <p:nvPr>
            <p:ph type="sldNum" sz="quarter" idx="12"/>
          </p:nvPr>
        </p:nvSpPr>
        <p:spPr/>
        <p:txBody>
          <a:bodyPr/>
          <a:lstStyle/>
          <a:p>
            <a:fld id="{9FF96B15-8338-45D5-A943-561235072D66}" type="slidenum">
              <a:rPr lang="en-US" noProof="0" smtClean="0"/>
              <a:t>2</a:t>
            </a:fld>
            <a:endParaRPr lang="en-US" noProof="0" dirty="0"/>
          </a:p>
        </p:txBody>
      </p:sp>
      <p:pic>
        <p:nvPicPr>
          <p:cNvPr id="4" name="Picture 3">
            <a:extLst>
              <a:ext uri="{FF2B5EF4-FFF2-40B4-BE49-F238E27FC236}">
                <a16:creationId xmlns:a16="http://schemas.microsoft.com/office/drawing/2014/main" id="{DE28AF52-2DF5-0ADE-8FF2-46173E04F73C}"/>
              </a:ext>
            </a:extLst>
          </p:cNvPr>
          <p:cNvPicPr>
            <a:picLocks noChangeAspect="1"/>
          </p:cNvPicPr>
          <p:nvPr/>
        </p:nvPicPr>
        <p:blipFill>
          <a:blip r:embed="rId2"/>
          <a:stretch>
            <a:fillRect/>
          </a:stretch>
        </p:blipFill>
        <p:spPr>
          <a:xfrm>
            <a:off x="2918691" y="18422"/>
            <a:ext cx="6186553" cy="6839578"/>
          </a:xfrm>
          <a:prstGeom prst="rect">
            <a:avLst/>
          </a:prstGeom>
        </p:spPr>
      </p:pic>
      <p:pic>
        <p:nvPicPr>
          <p:cNvPr id="6" name="Picture 5">
            <a:extLst>
              <a:ext uri="{FF2B5EF4-FFF2-40B4-BE49-F238E27FC236}">
                <a16:creationId xmlns:a16="http://schemas.microsoft.com/office/drawing/2014/main" id="{B3CACE18-0B3E-1CCE-1750-F2893B835DBB}"/>
              </a:ext>
            </a:extLst>
          </p:cNvPr>
          <p:cNvPicPr>
            <a:picLocks noChangeAspect="1"/>
          </p:cNvPicPr>
          <p:nvPr/>
        </p:nvPicPr>
        <p:blipFill>
          <a:blip r:embed="rId3"/>
          <a:stretch>
            <a:fillRect/>
          </a:stretch>
        </p:blipFill>
        <p:spPr>
          <a:xfrm>
            <a:off x="88655" y="3911070"/>
            <a:ext cx="12103345" cy="1400370"/>
          </a:xfrm>
          <a:prstGeom prst="rect">
            <a:avLst/>
          </a:prstGeom>
        </p:spPr>
      </p:pic>
    </p:spTree>
    <p:extLst>
      <p:ext uri="{BB962C8B-B14F-4D97-AF65-F5344CB8AC3E}">
        <p14:creationId xmlns:p14="http://schemas.microsoft.com/office/powerpoint/2010/main" val="3665448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6C101-D2D9-23B2-7190-3BC7A184FBF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96D702-0695-2721-CC84-872DB0BB49DD}"/>
              </a:ext>
            </a:extLst>
          </p:cNvPr>
          <p:cNvSpPr>
            <a:spLocks noGrp="1"/>
          </p:cNvSpPr>
          <p:nvPr>
            <p:ph type="sldNum" sz="quarter" idx="12"/>
          </p:nvPr>
        </p:nvSpPr>
        <p:spPr/>
        <p:txBody>
          <a:bodyPr/>
          <a:lstStyle/>
          <a:p>
            <a:fld id="{9FF96B15-8338-45D5-A943-561235072D66}" type="slidenum">
              <a:rPr lang="en-US" noProof="0" smtClean="0"/>
              <a:t>20</a:t>
            </a:fld>
            <a:endParaRPr lang="en-US" noProof="0" dirty="0"/>
          </a:p>
        </p:txBody>
      </p:sp>
      <p:sp>
        <p:nvSpPr>
          <p:cNvPr id="3" name="Text Placeholder 3">
            <a:extLst>
              <a:ext uri="{FF2B5EF4-FFF2-40B4-BE49-F238E27FC236}">
                <a16:creationId xmlns:a16="http://schemas.microsoft.com/office/drawing/2014/main" id="{731BA73F-4A76-B7F5-5BD8-15AB4792881F}"/>
              </a:ext>
            </a:extLst>
          </p:cNvPr>
          <p:cNvSpPr txBox="1">
            <a:spLocks/>
          </p:cNvSpPr>
          <p:nvPr/>
        </p:nvSpPr>
        <p:spPr>
          <a:xfrm>
            <a:off x="253194" y="1587260"/>
            <a:ext cx="2507259" cy="442535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Courier New" panose="02070309020205020404" pitchFamily="49" charset="0"/>
              <a:buChar char="o"/>
            </a:pPr>
            <a:endParaRPr lang="en-US" sz="1600" dirty="0"/>
          </a:p>
          <a:p>
            <a:pPr marL="0" indent="0">
              <a:buNone/>
            </a:pPr>
            <a:r>
              <a:rPr lang="en-US" sz="1600" dirty="0"/>
              <a:t>Preamble</a:t>
            </a:r>
          </a:p>
          <a:p>
            <a:pPr marL="0" indent="0">
              <a:buNone/>
            </a:pPr>
            <a:endParaRPr lang="en-US" sz="1600" dirty="0"/>
          </a:p>
          <a:p>
            <a:pPr marL="0" indent="0">
              <a:buNone/>
            </a:pPr>
            <a:r>
              <a:rPr lang="en-US" sz="1600" dirty="0"/>
              <a:t>Distributional Bellman Operators</a:t>
            </a:r>
          </a:p>
          <a:p>
            <a:pPr marL="0" indent="0">
              <a:buNone/>
            </a:pPr>
            <a:endParaRPr lang="en-US" sz="1600" dirty="0"/>
          </a:p>
          <a:p>
            <a:pPr marL="0" indent="0">
              <a:buNone/>
            </a:pPr>
            <a:r>
              <a:rPr lang="en-US" sz="1600" dirty="0">
                <a:solidFill>
                  <a:srgbClr val="0000FF"/>
                </a:solidFill>
              </a:rPr>
              <a:t>C51 Algorithm </a:t>
            </a:r>
          </a:p>
          <a:p>
            <a:pPr marL="0" indent="0">
              <a:buNone/>
            </a:pPr>
            <a:endParaRPr lang="en-US" sz="1600" dirty="0"/>
          </a:p>
          <a:p>
            <a:pPr marL="0" indent="0">
              <a:buNone/>
            </a:pPr>
            <a:r>
              <a:rPr lang="en-US" sz="1600" dirty="0"/>
              <a:t>Evaluation and Results</a:t>
            </a:r>
          </a:p>
          <a:p>
            <a:pPr marL="0" indent="0">
              <a:buNone/>
            </a:pPr>
            <a:endParaRPr lang="en-US" sz="1600" dirty="0"/>
          </a:p>
          <a:p>
            <a:pPr marL="0" indent="0">
              <a:buNone/>
            </a:pPr>
            <a:r>
              <a:rPr lang="en-US" sz="1600" dirty="0"/>
              <a:t>Summary</a:t>
            </a:r>
          </a:p>
        </p:txBody>
      </p:sp>
      <p:sp>
        <p:nvSpPr>
          <p:cNvPr id="4" name="Title 1">
            <a:extLst>
              <a:ext uri="{FF2B5EF4-FFF2-40B4-BE49-F238E27FC236}">
                <a16:creationId xmlns:a16="http://schemas.microsoft.com/office/drawing/2014/main" id="{F8784060-894B-FCD5-7BAB-512632335681}"/>
              </a:ext>
            </a:extLst>
          </p:cNvPr>
          <p:cNvSpPr txBox="1">
            <a:spLocks/>
          </p:cNvSpPr>
          <p:nvPr/>
        </p:nvSpPr>
        <p:spPr>
          <a:xfrm>
            <a:off x="322204" y="396815"/>
            <a:ext cx="6915358" cy="6814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2">
                    <a:lumMod val="50000"/>
                  </a:schemeClr>
                </a:solidFill>
              </a:rPr>
              <a:t>Distributional RL </a:t>
            </a:r>
            <a:endParaRPr lang="en-AE" dirty="0">
              <a:solidFill>
                <a:schemeClr val="bg2">
                  <a:lumMod val="50000"/>
                </a:schemeClr>
              </a:solidFill>
            </a:endParaRPr>
          </a:p>
        </p:txBody>
      </p:sp>
      <p:cxnSp>
        <p:nvCxnSpPr>
          <p:cNvPr id="6" name="Straight Connector 5">
            <a:extLst>
              <a:ext uri="{FF2B5EF4-FFF2-40B4-BE49-F238E27FC236}">
                <a16:creationId xmlns:a16="http://schemas.microsoft.com/office/drawing/2014/main" id="{9971720D-EE38-E313-8C75-026B56DF4F5F}"/>
              </a:ext>
            </a:extLst>
          </p:cNvPr>
          <p:cNvCxnSpPr/>
          <p:nvPr/>
        </p:nvCxnSpPr>
        <p:spPr>
          <a:xfrm>
            <a:off x="2665570" y="1457864"/>
            <a:ext cx="0" cy="5184476"/>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EEFE2369-7CAD-E702-E9C7-F7E74D0F34AE}"/>
              </a:ext>
            </a:extLst>
          </p:cNvPr>
          <p:cNvPicPr>
            <a:picLocks noChangeAspect="1"/>
          </p:cNvPicPr>
          <p:nvPr/>
        </p:nvPicPr>
        <p:blipFill>
          <a:blip r:embed="rId3"/>
          <a:stretch>
            <a:fillRect/>
          </a:stretch>
        </p:blipFill>
        <p:spPr>
          <a:xfrm>
            <a:off x="2973713" y="1837943"/>
            <a:ext cx="8493074" cy="3932235"/>
          </a:xfrm>
          <a:prstGeom prst="rect">
            <a:avLst/>
          </a:prstGeom>
        </p:spPr>
      </p:pic>
    </p:spTree>
    <p:extLst>
      <p:ext uri="{BB962C8B-B14F-4D97-AF65-F5344CB8AC3E}">
        <p14:creationId xmlns:p14="http://schemas.microsoft.com/office/powerpoint/2010/main" val="1276215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6C101-D2D9-23B2-7190-3BC7A184FBF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96D702-0695-2721-CC84-872DB0BB49DD}"/>
              </a:ext>
            </a:extLst>
          </p:cNvPr>
          <p:cNvSpPr>
            <a:spLocks noGrp="1"/>
          </p:cNvSpPr>
          <p:nvPr>
            <p:ph type="sldNum" sz="quarter" idx="12"/>
          </p:nvPr>
        </p:nvSpPr>
        <p:spPr/>
        <p:txBody>
          <a:bodyPr/>
          <a:lstStyle/>
          <a:p>
            <a:fld id="{9FF96B15-8338-45D5-A943-561235072D66}" type="slidenum">
              <a:rPr lang="en-US" noProof="0" smtClean="0"/>
              <a:t>21</a:t>
            </a:fld>
            <a:endParaRPr lang="en-US" noProof="0" dirty="0"/>
          </a:p>
        </p:txBody>
      </p:sp>
      <p:sp>
        <p:nvSpPr>
          <p:cNvPr id="3" name="Text Placeholder 3">
            <a:extLst>
              <a:ext uri="{FF2B5EF4-FFF2-40B4-BE49-F238E27FC236}">
                <a16:creationId xmlns:a16="http://schemas.microsoft.com/office/drawing/2014/main" id="{731BA73F-4A76-B7F5-5BD8-15AB4792881F}"/>
              </a:ext>
            </a:extLst>
          </p:cNvPr>
          <p:cNvSpPr txBox="1">
            <a:spLocks/>
          </p:cNvSpPr>
          <p:nvPr/>
        </p:nvSpPr>
        <p:spPr>
          <a:xfrm>
            <a:off x="253194" y="1587260"/>
            <a:ext cx="2507259" cy="442535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Courier New" panose="02070309020205020404" pitchFamily="49" charset="0"/>
              <a:buChar char="o"/>
            </a:pPr>
            <a:endParaRPr lang="en-US" sz="1600" dirty="0"/>
          </a:p>
          <a:p>
            <a:pPr marL="0" indent="0">
              <a:buNone/>
            </a:pPr>
            <a:r>
              <a:rPr lang="en-US" sz="1600" dirty="0"/>
              <a:t>Preamble</a:t>
            </a:r>
          </a:p>
          <a:p>
            <a:pPr marL="0" indent="0">
              <a:buNone/>
            </a:pPr>
            <a:endParaRPr lang="en-US" sz="1600" dirty="0"/>
          </a:p>
          <a:p>
            <a:pPr marL="0" indent="0">
              <a:buNone/>
            </a:pPr>
            <a:r>
              <a:rPr lang="en-US" sz="1600" dirty="0"/>
              <a:t>Distributional Bellman Operators</a:t>
            </a:r>
          </a:p>
          <a:p>
            <a:pPr marL="0" indent="0">
              <a:buNone/>
            </a:pPr>
            <a:endParaRPr lang="en-US" sz="1600" dirty="0"/>
          </a:p>
          <a:p>
            <a:pPr marL="0" indent="0">
              <a:buNone/>
            </a:pPr>
            <a:r>
              <a:rPr lang="en-US" sz="1600" dirty="0">
                <a:solidFill>
                  <a:srgbClr val="0000FF"/>
                </a:solidFill>
              </a:rPr>
              <a:t>C51 Algorithm </a:t>
            </a:r>
          </a:p>
          <a:p>
            <a:pPr marL="0" indent="0">
              <a:buNone/>
            </a:pPr>
            <a:endParaRPr lang="en-US" sz="1600" dirty="0"/>
          </a:p>
          <a:p>
            <a:pPr marL="0" indent="0">
              <a:buNone/>
            </a:pPr>
            <a:r>
              <a:rPr lang="en-US" sz="1600" dirty="0"/>
              <a:t>Evaluation and Results</a:t>
            </a:r>
          </a:p>
          <a:p>
            <a:pPr marL="0" indent="0">
              <a:buNone/>
            </a:pPr>
            <a:endParaRPr lang="en-US" sz="1600" dirty="0"/>
          </a:p>
          <a:p>
            <a:pPr marL="0" indent="0">
              <a:buNone/>
            </a:pPr>
            <a:r>
              <a:rPr lang="en-US" sz="1600" dirty="0"/>
              <a:t>Summary</a:t>
            </a:r>
          </a:p>
        </p:txBody>
      </p:sp>
      <p:sp>
        <p:nvSpPr>
          <p:cNvPr id="4" name="Title 1">
            <a:extLst>
              <a:ext uri="{FF2B5EF4-FFF2-40B4-BE49-F238E27FC236}">
                <a16:creationId xmlns:a16="http://schemas.microsoft.com/office/drawing/2014/main" id="{F8784060-894B-FCD5-7BAB-512632335681}"/>
              </a:ext>
            </a:extLst>
          </p:cNvPr>
          <p:cNvSpPr txBox="1">
            <a:spLocks/>
          </p:cNvSpPr>
          <p:nvPr/>
        </p:nvSpPr>
        <p:spPr>
          <a:xfrm>
            <a:off x="322204" y="396815"/>
            <a:ext cx="6915358" cy="6814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2">
                    <a:lumMod val="50000"/>
                  </a:schemeClr>
                </a:solidFill>
              </a:rPr>
              <a:t>Distributional RL </a:t>
            </a:r>
            <a:endParaRPr lang="en-AE" dirty="0">
              <a:solidFill>
                <a:schemeClr val="bg2">
                  <a:lumMod val="50000"/>
                </a:schemeClr>
              </a:solidFill>
            </a:endParaRPr>
          </a:p>
        </p:txBody>
      </p:sp>
      <p:cxnSp>
        <p:nvCxnSpPr>
          <p:cNvPr id="6" name="Straight Connector 5">
            <a:extLst>
              <a:ext uri="{FF2B5EF4-FFF2-40B4-BE49-F238E27FC236}">
                <a16:creationId xmlns:a16="http://schemas.microsoft.com/office/drawing/2014/main" id="{9971720D-EE38-E313-8C75-026B56DF4F5F}"/>
              </a:ext>
            </a:extLst>
          </p:cNvPr>
          <p:cNvCxnSpPr/>
          <p:nvPr/>
        </p:nvCxnSpPr>
        <p:spPr>
          <a:xfrm>
            <a:off x="2665570" y="1457864"/>
            <a:ext cx="0" cy="5184476"/>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F779D169-C57F-9182-CC67-EF7BDCFA494E}"/>
              </a:ext>
            </a:extLst>
          </p:cNvPr>
          <p:cNvPicPr>
            <a:picLocks noChangeAspect="1"/>
          </p:cNvPicPr>
          <p:nvPr/>
        </p:nvPicPr>
        <p:blipFill>
          <a:blip r:embed="rId3"/>
          <a:stretch>
            <a:fillRect/>
          </a:stretch>
        </p:blipFill>
        <p:spPr>
          <a:xfrm>
            <a:off x="3276651" y="935869"/>
            <a:ext cx="8278380" cy="5420481"/>
          </a:xfrm>
          <a:prstGeom prst="rect">
            <a:avLst/>
          </a:prstGeom>
        </p:spPr>
      </p:pic>
      <p:pic>
        <p:nvPicPr>
          <p:cNvPr id="7" name="Picture 6">
            <a:extLst>
              <a:ext uri="{FF2B5EF4-FFF2-40B4-BE49-F238E27FC236}">
                <a16:creationId xmlns:a16="http://schemas.microsoft.com/office/drawing/2014/main" id="{E8A7D55B-D5EE-3167-9A34-057D77055951}"/>
              </a:ext>
            </a:extLst>
          </p:cNvPr>
          <p:cNvPicPr>
            <a:picLocks noChangeAspect="1"/>
          </p:cNvPicPr>
          <p:nvPr/>
        </p:nvPicPr>
        <p:blipFill>
          <a:blip r:embed="rId4"/>
          <a:stretch>
            <a:fillRect/>
          </a:stretch>
        </p:blipFill>
        <p:spPr>
          <a:xfrm>
            <a:off x="10293656" y="161632"/>
            <a:ext cx="1777573" cy="916670"/>
          </a:xfrm>
          <a:prstGeom prst="rect">
            <a:avLst/>
          </a:prstGeom>
        </p:spPr>
      </p:pic>
    </p:spTree>
    <p:extLst>
      <p:ext uri="{BB962C8B-B14F-4D97-AF65-F5344CB8AC3E}">
        <p14:creationId xmlns:p14="http://schemas.microsoft.com/office/powerpoint/2010/main" val="2244233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6C101-D2D9-23B2-7190-3BC7A184FBF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96D702-0695-2721-CC84-872DB0BB49DD}"/>
              </a:ext>
            </a:extLst>
          </p:cNvPr>
          <p:cNvSpPr>
            <a:spLocks noGrp="1"/>
          </p:cNvSpPr>
          <p:nvPr>
            <p:ph type="sldNum" sz="quarter" idx="12"/>
          </p:nvPr>
        </p:nvSpPr>
        <p:spPr/>
        <p:txBody>
          <a:bodyPr/>
          <a:lstStyle/>
          <a:p>
            <a:fld id="{9FF96B15-8338-45D5-A943-561235072D66}" type="slidenum">
              <a:rPr lang="en-US" noProof="0" smtClean="0"/>
              <a:t>22</a:t>
            </a:fld>
            <a:endParaRPr lang="en-US" noProof="0" dirty="0"/>
          </a:p>
        </p:txBody>
      </p:sp>
      <p:sp>
        <p:nvSpPr>
          <p:cNvPr id="3" name="Text Placeholder 3">
            <a:extLst>
              <a:ext uri="{FF2B5EF4-FFF2-40B4-BE49-F238E27FC236}">
                <a16:creationId xmlns:a16="http://schemas.microsoft.com/office/drawing/2014/main" id="{731BA73F-4A76-B7F5-5BD8-15AB4792881F}"/>
              </a:ext>
            </a:extLst>
          </p:cNvPr>
          <p:cNvSpPr txBox="1">
            <a:spLocks/>
          </p:cNvSpPr>
          <p:nvPr/>
        </p:nvSpPr>
        <p:spPr>
          <a:xfrm>
            <a:off x="253194" y="1587260"/>
            <a:ext cx="2507259" cy="442535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Courier New" panose="02070309020205020404" pitchFamily="49" charset="0"/>
              <a:buChar char="o"/>
            </a:pPr>
            <a:endParaRPr lang="en-US" sz="1600" dirty="0"/>
          </a:p>
          <a:p>
            <a:pPr marL="0" indent="0">
              <a:buNone/>
            </a:pPr>
            <a:r>
              <a:rPr lang="en-US" sz="1600" dirty="0"/>
              <a:t>Preamble</a:t>
            </a:r>
          </a:p>
          <a:p>
            <a:pPr marL="0" indent="0">
              <a:buNone/>
            </a:pPr>
            <a:endParaRPr lang="en-US" sz="1600" dirty="0"/>
          </a:p>
          <a:p>
            <a:pPr marL="0" indent="0">
              <a:buNone/>
            </a:pPr>
            <a:r>
              <a:rPr lang="en-US" sz="1600" dirty="0"/>
              <a:t>Distributional Bellman Operators</a:t>
            </a:r>
          </a:p>
          <a:p>
            <a:pPr marL="0" indent="0">
              <a:buNone/>
            </a:pPr>
            <a:endParaRPr lang="en-US" sz="1600" dirty="0"/>
          </a:p>
          <a:p>
            <a:pPr marL="0" indent="0">
              <a:buNone/>
            </a:pPr>
            <a:r>
              <a:rPr lang="en-US" sz="1600" dirty="0"/>
              <a:t>C51 Algorithm </a:t>
            </a:r>
          </a:p>
          <a:p>
            <a:pPr marL="0" indent="0">
              <a:buNone/>
            </a:pPr>
            <a:endParaRPr lang="en-US" sz="1600" dirty="0"/>
          </a:p>
          <a:p>
            <a:pPr marL="0" indent="0">
              <a:buNone/>
            </a:pPr>
            <a:r>
              <a:rPr lang="en-US" sz="1600" dirty="0">
                <a:solidFill>
                  <a:srgbClr val="0000FF"/>
                </a:solidFill>
              </a:rPr>
              <a:t>Evaluation and Results</a:t>
            </a:r>
          </a:p>
          <a:p>
            <a:pPr marL="0" indent="0">
              <a:buNone/>
            </a:pPr>
            <a:endParaRPr lang="en-US" sz="1600" dirty="0"/>
          </a:p>
          <a:p>
            <a:pPr marL="0" indent="0">
              <a:buNone/>
            </a:pPr>
            <a:r>
              <a:rPr lang="en-US" sz="1600" dirty="0"/>
              <a:t>Summary</a:t>
            </a:r>
          </a:p>
        </p:txBody>
      </p:sp>
      <p:sp>
        <p:nvSpPr>
          <p:cNvPr id="4" name="Title 1">
            <a:extLst>
              <a:ext uri="{FF2B5EF4-FFF2-40B4-BE49-F238E27FC236}">
                <a16:creationId xmlns:a16="http://schemas.microsoft.com/office/drawing/2014/main" id="{F8784060-894B-FCD5-7BAB-512632335681}"/>
              </a:ext>
            </a:extLst>
          </p:cNvPr>
          <p:cNvSpPr txBox="1">
            <a:spLocks/>
          </p:cNvSpPr>
          <p:nvPr/>
        </p:nvSpPr>
        <p:spPr>
          <a:xfrm>
            <a:off x="322204" y="396815"/>
            <a:ext cx="6915358" cy="6814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2">
                    <a:lumMod val="50000"/>
                  </a:schemeClr>
                </a:solidFill>
              </a:rPr>
              <a:t>Distributional RL </a:t>
            </a:r>
            <a:endParaRPr lang="en-AE" dirty="0">
              <a:solidFill>
                <a:schemeClr val="bg2">
                  <a:lumMod val="50000"/>
                </a:schemeClr>
              </a:solidFill>
            </a:endParaRPr>
          </a:p>
        </p:txBody>
      </p:sp>
      <p:cxnSp>
        <p:nvCxnSpPr>
          <p:cNvPr id="6" name="Straight Connector 5">
            <a:extLst>
              <a:ext uri="{FF2B5EF4-FFF2-40B4-BE49-F238E27FC236}">
                <a16:creationId xmlns:a16="http://schemas.microsoft.com/office/drawing/2014/main" id="{9971720D-EE38-E313-8C75-026B56DF4F5F}"/>
              </a:ext>
            </a:extLst>
          </p:cNvPr>
          <p:cNvCxnSpPr/>
          <p:nvPr/>
        </p:nvCxnSpPr>
        <p:spPr>
          <a:xfrm>
            <a:off x="2665570" y="1457864"/>
            <a:ext cx="0" cy="5184476"/>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94E2448A-B851-86B9-2624-958B39CD7CBE}"/>
              </a:ext>
            </a:extLst>
          </p:cNvPr>
          <p:cNvSpPr txBox="1"/>
          <p:nvPr/>
        </p:nvSpPr>
        <p:spPr>
          <a:xfrm>
            <a:off x="3045126" y="1854679"/>
            <a:ext cx="8203719" cy="4093428"/>
          </a:xfrm>
          <a:prstGeom prst="rect">
            <a:avLst/>
          </a:prstGeom>
          <a:noFill/>
        </p:spPr>
        <p:txBody>
          <a:bodyPr wrap="square" rtlCol="0">
            <a:spAutoFit/>
          </a:bodyPr>
          <a:lstStyle/>
          <a:p>
            <a:r>
              <a:rPr lang="en-US" sz="2000" dirty="0"/>
              <a:t>Atari-2600 Benchmark of C51</a:t>
            </a:r>
          </a:p>
          <a:p>
            <a:endParaRPr lang="en-US" sz="2000" dirty="0"/>
          </a:p>
          <a:p>
            <a:pPr marL="285750" indent="-285750">
              <a:buFont typeface="Arial" panose="020B0604020202020204" pitchFamily="34" charset="0"/>
              <a:buChar char="•"/>
            </a:pPr>
            <a:r>
              <a:rPr lang="en-US" sz="2000" dirty="0"/>
              <a:t>57 Atari 2600 games  - 5 training games , 52 testing games</a:t>
            </a:r>
          </a:p>
          <a:p>
            <a:pPr marL="285750" indent="-285750">
              <a:buFont typeface="Arial" panose="020B0604020202020204" pitchFamily="34" charset="0"/>
              <a:buChar char="•"/>
            </a:pPr>
            <a:r>
              <a:rPr lang="en-US" sz="2000" dirty="0"/>
              <a:t>Low number of actions</a:t>
            </a:r>
          </a:p>
          <a:p>
            <a:pPr marL="285750" indent="-285750">
              <a:buFont typeface="Arial" panose="020B0604020202020204" pitchFamily="34" charset="0"/>
              <a:buChar char="•"/>
            </a:pPr>
            <a:r>
              <a:rPr lang="en-US" sz="2000" dirty="0"/>
              <a:t>State are processed by</a:t>
            </a:r>
          </a:p>
          <a:p>
            <a:pPr lvl="1"/>
            <a:r>
              <a:rPr lang="en-US" sz="2000" dirty="0"/>
              <a:t>a) removing color</a:t>
            </a:r>
          </a:p>
          <a:p>
            <a:pPr lvl="1"/>
            <a:r>
              <a:rPr lang="en-US" sz="2000" dirty="0"/>
              <a:t>b) Cropping</a:t>
            </a:r>
          </a:p>
          <a:p>
            <a:pPr lvl="1"/>
            <a:r>
              <a:rPr lang="en-US" sz="2000" dirty="0"/>
              <a:t>c) Converted into an array if number</a:t>
            </a:r>
          </a:p>
          <a:p>
            <a:pPr marL="285750" indent="-285750">
              <a:buFont typeface="Arial" panose="020B0604020202020204" pitchFamily="34" charset="0"/>
              <a:buChar char="•"/>
            </a:pPr>
            <a:r>
              <a:rPr lang="en-US" sz="2000" dirty="0"/>
              <a:t>Environment is stochastic </a:t>
            </a:r>
          </a:p>
          <a:p>
            <a:pPr lvl="1"/>
            <a:r>
              <a:rPr lang="en-US" sz="2000" dirty="0"/>
              <a:t>a) Agent has a 25% chance to be ignored for its chosen action</a:t>
            </a:r>
          </a:p>
          <a:p>
            <a:pPr marL="285750" indent="-285750">
              <a:buFont typeface="Arial" panose="020B0604020202020204" pitchFamily="34" charset="0"/>
              <a:buChar char="•"/>
            </a:pPr>
            <a:r>
              <a:rPr lang="en-US" sz="2000" dirty="0"/>
              <a:t>Environment variables</a:t>
            </a:r>
          </a:p>
          <a:p>
            <a:pPr lvl="1"/>
            <a:r>
              <a:rPr lang="en-US" sz="2000" dirty="0"/>
              <a:t>a) Score</a:t>
            </a:r>
          </a:p>
          <a:p>
            <a:pPr marL="285750" indent="-285750">
              <a:buFont typeface="Arial" panose="020B0604020202020204" pitchFamily="34" charset="0"/>
              <a:buChar char="•"/>
            </a:pPr>
            <a:r>
              <a:rPr lang="en-US" sz="2000" dirty="0"/>
              <a:t>C51 – SOTA results</a:t>
            </a:r>
            <a:endParaRPr lang="en-AE" sz="2000" dirty="0"/>
          </a:p>
        </p:txBody>
      </p:sp>
    </p:spTree>
    <p:extLst>
      <p:ext uri="{BB962C8B-B14F-4D97-AF65-F5344CB8AC3E}">
        <p14:creationId xmlns:p14="http://schemas.microsoft.com/office/powerpoint/2010/main" val="1422448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6C101-D2D9-23B2-7190-3BC7A184FBF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96D702-0695-2721-CC84-872DB0BB49DD}"/>
              </a:ext>
            </a:extLst>
          </p:cNvPr>
          <p:cNvSpPr>
            <a:spLocks noGrp="1"/>
          </p:cNvSpPr>
          <p:nvPr>
            <p:ph type="sldNum" sz="quarter" idx="12"/>
          </p:nvPr>
        </p:nvSpPr>
        <p:spPr/>
        <p:txBody>
          <a:bodyPr/>
          <a:lstStyle/>
          <a:p>
            <a:fld id="{9FF96B15-8338-45D5-A943-561235072D66}" type="slidenum">
              <a:rPr lang="en-US" noProof="0" smtClean="0"/>
              <a:t>23</a:t>
            </a:fld>
            <a:endParaRPr lang="en-US" noProof="0" dirty="0"/>
          </a:p>
        </p:txBody>
      </p:sp>
      <p:sp>
        <p:nvSpPr>
          <p:cNvPr id="3" name="Text Placeholder 3">
            <a:extLst>
              <a:ext uri="{FF2B5EF4-FFF2-40B4-BE49-F238E27FC236}">
                <a16:creationId xmlns:a16="http://schemas.microsoft.com/office/drawing/2014/main" id="{731BA73F-4A76-B7F5-5BD8-15AB4792881F}"/>
              </a:ext>
            </a:extLst>
          </p:cNvPr>
          <p:cNvSpPr txBox="1">
            <a:spLocks/>
          </p:cNvSpPr>
          <p:nvPr/>
        </p:nvSpPr>
        <p:spPr>
          <a:xfrm>
            <a:off x="253194" y="1587260"/>
            <a:ext cx="2507259" cy="442535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Courier New" panose="02070309020205020404" pitchFamily="49" charset="0"/>
              <a:buChar char="o"/>
            </a:pPr>
            <a:endParaRPr lang="en-US" sz="1600" dirty="0"/>
          </a:p>
          <a:p>
            <a:pPr marL="0" indent="0">
              <a:buNone/>
            </a:pPr>
            <a:r>
              <a:rPr lang="en-US" sz="1600" dirty="0"/>
              <a:t>Preamble</a:t>
            </a:r>
          </a:p>
          <a:p>
            <a:pPr marL="0" indent="0">
              <a:buNone/>
            </a:pPr>
            <a:endParaRPr lang="en-US" sz="1600" dirty="0"/>
          </a:p>
          <a:p>
            <a:pPr marL="0" indent="0">
              <a:buNone/>
            </a:pPr>
            <a:r>
              <a:rPr lang="en-US" sz="1600" dirty="0"/>
              <a:t>Distributional Bellman Operators</a:t>
            </a:r>
          </a:p>
          <a:p>
            <a:pPr marL="0" indent="0">
              <a:buNone/>
            </a:pPr>
            <a:endParaRPr lang="en-US" sz="1600" dirty="0"/>
          </a:p>
          <a:p>
            <a:pPr marL="0" indent="0">
              <a:buNone/>
            </a:pPr>
            <a:r>
              <a:rPr lang="en-US" sz="1600" dirty="0"/>
              <a:t>C51 Algorithm </a:t>
            </a:r>
          </a:p>
          <a:p>
            <a:pPr marL="0" indent="0">
              <a:buNone/>
            </a:pPr>
            <a:endParaRPr lang="en-US" sz="1600" dirty="0"/>
          </a:p>
          <a:p>
            <a:pPr marL="0" indent="0">
              <a:buNone/>
            </a:pPr>
            <a:r>
              <a:rPr lang="en-US" sz="1600" dirty="0">
                <a:solidFill>
                  <a:srgbClr val="0000FF"/>
                </a:solidFill>
              </a:rPr>
              <a:t>Evaluation and Results</a:t>
            </a:r>
          </a:p>
          <a:p>
            <a:pPr marL="0" indent="0">
              <a:buNone/>
            </a:pPr>
            <a:endParaRPr lang="en-US" sz="1600" dirty="0"/>
          </a:p>
          <a:p>
            <a:pPr marL="0" indent="0">
              <a:buNone/>
            </a:pPr>
            <a:r>
              <a:rPr lang="en-US" sz="1600" dirty="0"/>
              <a:t>Summary</a:t>
            </a:r>
          </a:p>
        </p:txBody>
      </p:sp>
      <p:sp>
        <p:nvSpPr>
          <p:cNvPr id="4" name="Title 1">
            <a:extLst>
              <a:ext uri="{FF2B5EF4-FFF2-40B4-BE49-F238E27FC236}">
                <a16:creationId xmlns:a16="http://schemas.microsoft.com/office/drawing/2014/main" id="{F8784060-894B-FCD5-7BAB-512632335681}"/>
              </a:ext>
            </a:extLst>
          </p:cNvPr>
          <p:cNvSpPr txBox="1">
            <a:spLocks/>
          </p:cNvSpPr>
          <p:nvPr/>
        </p:nvSpPr>
        <p:spPr>
          <a:xfrm>
            <a:off x="322204" y="396815"/>
            <a:ext cx="6915358" cy="6814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2">
                    <a:lumMod val="50000"/>
                  </a:schemeClr>
                </a:solidFill>
              </a:rPr>
              <a:t>Distributional RL </a:t>
            </a:r>
            <a:endParaRPr lang="en-AE" dirty="0">
              <a:solidFill>
                <a:schemeClr val="bg2">
                  <a:lumMod val="50000"/>
                </a:schemeClr>
              </a:solidFill>
            </a:endParaRPr>
          </a:p>
        </p:txBody>
      </p:sp>
      <p:cxnSp>
        <p:nvCxnSpPr>
          <p:cNvPr id="6" name="Straight Connector 5">
            <a:extLst>
              <a:ext uri="{FF2B5EF4-FFF2-40B4-BE49-F238E27FC236}">
                <a16:creationId xmlns:a16="http://schemas.microsoft.com/office/drawing/2014/main" id="{9971720D-EE38-E313-8C75-026B56DF4F5F}"/>
              </a:ext>
            </a:extLst>
          </p:cNvPr>
          <p:cNvCxnSpPr/>
          <p:nvPr/>
        </p:nvCxnSpPr>
        <p:spPr>
          <a:xfrm>
            <a:off x="2665570" y="1457864"/>
            <a:ext cx="0" cy="5184476"/>
          </a:xfrm>
          <a:prstGeom prst="line">
            <a:avLst/>
          </a:prstGeom>
        </p:spPr>
        <p:style>
          <a:lnRef idx="2">
            <a:schemeClr val="accent1"/>
          </a:lnRef>
          <a:fillRef idx="0">
            <a:schemeClr val="accent1"/>
          </a:fillRef>
          <a:effectRef idx="1">
            <a:schemeClr val="accent1"/>
          </a:effectRef>
          <a:fontRef idx="minor">
            <a:schemeClr val="tx1"/>
          </a:fontRef>
        </p:style>
      </p:cxnSp>
      <p:pic>
        <p:nvPicPr>
          <p:cNvPr id="15" name="Screen Recording 14">
            <a:hlinkClick r:id="" action="ppaction://media"/>
            <a:extLst>
              <a:ext uri="{FF2B5EF4-FFF2-40B4-BE49-F238E27FC236}">
                <a16:creationId xmlns:a16="http://schemas.microsoft.com/office/drawing/2014/main" id="{A7C66F41-02AD-81A6-215A-7FBFFBB676C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6623" y="2060225"/>
            <a:ext cx="8543626" cy="3952386"/>
          </a:xfrm>
          <a:prstGeom prst="rect">
            <a:avLst/>
          </a:prstGeom>
        </p:spPr>
      </p:pic>
    </p:spTree>
    <p:extLst>
      <p:ext uri="{BB962C8B-B14F-4D97-AF65-F5344CB8AC3E}">
        <p14:creationId xmlns:p14="http://schemas.microsoft.com/office/powerpoint/2010/main" val="1614413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147"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6C101-D2D9-23B2-7190-3BC7A184FBF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96D702-0695-2721-CC84-872DB0BB49DD}"/>
              </a:ext>
            </a:extLst>
          </p:cNvPr>
          <p:cNvSpPr>
            <a:spLocks noGrp="1"/>
          </p:cNvSpPr>
          <p:nvPr>
            <p:ph type="sldNum" sz="quarter" idx="12"/>
          </p:nvPr>
        </p:nvSpPr>
        <p:spPr/>
        <p:txBody>
          <a:bodyPr/>
          <a:lstStyle/>
          <a:p>
            <a:fld id="{9FF96B15-8338-45D5-A943-561235072D66}" type="slidenum">
              <a:rPr lang="en-US" noProof="0" smtClean="0"/>
              <a:t>24</a:t>
            </a:fld>
            <a:endParaRPr lang="en-US" noProof="0" dirty="0"/>
          </a:p>
        </p:txBody>
      </p:sp>
      <p:sp>
        <p:nvSpPr>
          <p:cNvPr id="3" name="Text Placeholder 3">
            <a:extLst>
              <a:ext uri="{FF2B5EF4-FFF2-40B4-BE49-F238E27FC236}">
                <a16:creationId xmlns:a16="http://schemas.microsoft.com/office/drawing/2014/main" id="{731BA73F-4A76-B7F5-5BD8-15AB4792881F}"/>
              </a:ext>
            </a:extLst>
          </p:cNvPr>
          <p:cNvSpPr txBox="1">
            <a:spLocks/>
          </p:cNvSpPr>
          <p:nvPr/>
        </p:nvSpPr>
        <p:spPr>
          <a:xfrm>
            <a:off x="253194" y="1587260"/>
            <a:ext cx="2507259" cy="442535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Courier New" panose="02070309020205020404" pitchFamily="49" charset="0"/>
              <a:buChar char="o"/>
            </a:pPr>
            <a:endParaRPr lang="en-US" sz="1600" dirty="0"/>
          </a:p>
          <a:p>
            <a:pPr marL="0" indent="0">
              <a:buNone/>
            </a:pPr>
            <a:r>
              <a:rPr lang="en-US" sz="1600" dirty="0"/>
              <a:t>Preamble</a:t>
            </a:r>
          </a:p>
          <a:p>
            <a:pPr marL="0" indent="0">
              <a:buNone/>
            </a:pPr>
            <a:endParaRPr lang="en-US" sz="1600" dirty="0"/>
          </a:p>
          <a:p>
            <a:pPr marL="0" indent="0">
              <a:buNone/>
            </a:pPr>
            <a:r>
              <a:rPr lang="en-US" sz="1600" dirty="0"/>
              <a:t>Distributional Bellman Operators</a:t>
            </a:r>
          </a:p>
          <a:p>
            <a:pPr marL="0" indent="0">
              <a:buNone/>
            </a:pPr>
            <a:endParaRPr lang="en-US" sz="1600" dirty="0"/>
          </a:p>
          <a:p>
            <a:pPr marL="0" indent="0">
              <a:buNone/>
            </a:pPr>
            <a:r>
              <a:rPr lang="en-US" sz="1600" dirty="0"/>
              <a:t>C51 Algorithm </a:t>
            </a:r>
          </a:p>
          <a:p>
            <a:pPr marL="0" indent="0">
              <a:buNone/>
            </a:pPr>
            <a:endParaRPr lang="en-US" sz="1600" dirty="0"/>
          </a:p>
          <a:p>
            <a:pPr marL="0" indent="0">
              <a:buNone/>
            </a:pPr>
            <a:r>
              <a:rPr lang="en-US" sz="1600" dirty="0">
                <a:solidFill>
                  <a:srgbClr val="0000FF"/>
                </a:solidFill>
              </a:rPr>
              <a:t>Evaluation and Results</a:t>
            </a:r>
          </a:p>
          <a:p>
            <a:pPr marL="0" indent="0">
              <a:buNone/>
            </a:pPr>
            <a:endParaRPr lang="en-US" sz="1600" dirty="0"/>
          </a:p>
          <a:p>
            <a:pPr marL="0" indent="0">
              <a:buNone/>
            </a:pPr>
            <a:r>
              <a:rPr lang="en-US" sz="1600" dirty="0"/>
              <a:t>Summary</a:t>
            </a:r>
          </a:p>
        </p:txBody>
      </p:sp>
      <p:sp>
        <p:nvSpPr>
          <p:cNvPr id="4" name="Title 1">
            <a:extLst>
              <a:ext uri="{FF2B5EF4-FFF2-40B4-BE49-F238E27FC236}">
                <a16:creationId xmlns:a16="http://schemas.microsoft.com/office/drawing/2014/main" id="{F8784060-894B-FCD5-7BAB-512632335681}"/>
              </a:ext>
            </a:extLst>
          </p:cNvPr>
          <p:cNvSpPr txBox="1">
            <a:spLocks/>
          </p:cNvSpPr>
          <p:nvPr/>
        </p:nvSpPr>
        <p:spPr>
          <a:xfrm>
            <a:off x="322204" y="396815"/>
            <a:ext cx="6915358" cy="6814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2">
                    <a:lumMod val="50000"/>
                  </a:schemeClr>
                </a:solidFill>
              </a:rPr>
              <a:t>Distributional RL </a:t>
            </a:r>
            <a:endParaRPr lang="en-AE" dirty="0">
              <a:solidFill>
                <a:schemeClr val="bg2">
                  <a:lumMod val="50000"/>
                </a:schemeClr>
              </a:solidFill>
            </a:endParaRPr>
          </a:p>
        </p:txBody>
      </p:sp>
      <p:cxnSp>
        <p:nvCxnSpPr>
          <p:cNvPr id="6" name="Straight Connector 5">
            <a:extLst>
              <a:ext uri="{FF2B5EF4-FFF2-40B4-BE49-F238E27FC236}">
                <a16:creationId xmlns:a16="http://schemas.microsoft.com/office/drawing/2014/main" id="{9971720D-EE38-E313-8C75-026B56DF4F5F}"/>
              </a:ext>
            </a:extLst>
          </p:cNvPr>
          <p:cNvCxnSpPr/>
          <p:nvPr/>
        </p:nvCxnSpPr>
        <p:spPr>
          <a:xfrm>
            <a:off x="2665570" y="1457864"/>
            <a:ext cx="0" cy="5184476"/>
          </a:xfrm>
          <a:prstGeom prst="line">
            <a:avLst/>
          </a:prstGeom>
        </p:spPr>
        <p:style>
          <a:lnRef idx="2">
            <a:schemeClr val="accent1"/>
          </a:lnRef>
          <a:fillRef idx="0">
            <a:schemeClr val="accent1"/>
          </a:fillRef>
          <a:effectRef idx="1">
            <a:schemeClr val="accent1"/>
          </a:effectRef>
          <a:fontRef idx="minor">
            <a:schemeClr val="tx1"/>
          </a:fontRef>
        </p:style>
      </p:cxnSp>
      <p:pic>
        <p:nvPicPr>
          <p:cNvPr id="16" name="Screen Recording 15">
            <a:hlinkClick r:id="" action="ppaction://media"/>
            <a:extLst>
              <a:ext uri="{FF2B5EF4-FFF2-40B4-BE49-F238E27FC236}">
                <a16:creationId xmlns:a16="http://schemas.microsoft.com/office/drawing/2014/main" id="{850B4394-2639-0CDE-18D4-4F7DB8B9D10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457850" y="2166823"/>
            <a:ext cx="7399335" cy="3603355"/>
          </a:xfrm>
          <a:prstGeom prst="rect">
            <a:avLst/>
          </a:prstGeom>
        </p:spPr>
      </p:pic>
    </p:spTree>
    <p:extLst>
      <p:ext uri="{BB962C8B-B14F-4D97-AF65-F5344CB8AC3E}">
        <p14:creationId xmlns:p14="http://schemas.microsoft.com/office/powerpoint/2010/main" val="3734902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238"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6C101-D2D9-23B2-7190-3BC7A184FBF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96D702-0695-2721-CC84-872DB0BB49DD}"/>
              </a:ext>
            </a:extLst>
          </p:cNvPr>
          <p:cNvSpPr>
            <a:spLocks noGrp="1"/>
          </p:cNvSpPr>
          <p:nvPr>
            <p:ph type="sldNum" sz="quarter" idx="12"/>
          </p:nvPr>
        </p:nvSpPr>
        <p:spPr/>
        <p:txBody>
          <a:bodyPr/>
          <a:lstStyle/>
          <a:p>
            <a:fld id="{9FF96B15-8338-45D5-A943-561235072D66}" type="slidenum">
              <a:rPr lang="en-US" noProof="0" smtClean="0"/>
              <a:t>25</a:t>
            </a:fld>
            <a:endParaRPr lang="en-US" noProof="0" dirty="0"/>
          </a:p>
        </p:txBody>
      </p:sp>
      <p:sp>
        <p:nvSpPr>
          <p:cNvPr id="3" name="Text Placeholder 3">
            <a:extLst>
              <a:ext uri="{FF2B5EF4-FFF2-40B4-BE49-F238E27FC236}">
                <a16:creationId xmlns:a16="http://schemas.microsoft.com/office/drawing/2014/main" id="{731BA73F-4A76-B7F5-5BD8-15AB4792881F}"/>
              </a:ext>
            </a:extLst>
          </p:cNvPr>
          <p:cNvSpPr txBox="1">
            <a:spLocks/>
          </p:cNvSpPr>
          <p:nvPr/>
        </p:nvSpPr>
        <p:spPr>
          <a:xfrm>
            <a:off x="253194" y="1587260"/>
            <a:ext cx="2507259" cy="442535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Courier New" panose="02070309020205020404" pitchFamily="49" charset="0"/>
              <a:buChar char="o"/>
            </a:pPr>
            <a:endParaRPr lang="en-US" sz="1600" dirty="0"/>
          </a:p>
          <a:p>
            <a:pPr marL="0" indent="0">
              <a:buNone/>
            </a:pPr>
            <a:r>
              <a:rPr lang="en-US" sz="1600" dirty="0"/>
              <a:t>Preamble</a:t>
            </a:r>
          </a:p>
          <a:p>
            <a:pPr marL="0" indent="0">
              <a:buNone/>
            </a:pPr>
            <a:endParaRPr lang="en-US" sz="1600" dirty="0"/>
          </a:p>
          <a:p>
            <a:pPr marL="0" indent="0">
              <a:buNone/>
            </a:pPr>
            <a:r>
              <a:rPr lang="en-US" sz="1600" dirty="0"/>
              <a:t>Distributional Bellman Operators</a:t>
            </a:r>
          </a:p>
          <a:p>
            <a:pPr marL="0" indent="0">
              <a:buNone/>
            </a:pPr>
            <a:endParaRPr lang="en-US" sz="1600" dirty="0"/>
          </a:p>
          <a:p>
            <a:pPr marL="0" indent="0">
              <a:buNone/>
            </a:pPr>
            <a:r>
              <a:rPr lang="en-US" sz="1600" dirty="0"/>
              <a:t>C51 Algorithm </a:t>
            </a:r>
          </a:p>
          <a:p>
            <a:pPr marL="0" indent="0">
              <a:buNone/>
            </a:pPr>
            <a:endParaRPr lang="en-US" sz="1600" dirty="0"/>
          </a:p>
          <a:p>
            <a:pPr marL="0" indent="0">
              <a:buNone/>
            </a:pPr>
            <a:r>
              <a:rPr lang="en-US" sz="1600" dirty="0">
                <a:solidFill>
                  <a:srgbClr val="0000FF"/>
                </a:solidFill>
              </a:rPr>
              <a:t>Evaluation and Results</a:t>
            </a:r>
          </a:p>
          <a:p>
            <a:pPr marL="0" indent="0">
              <a:buNone/>
            </a:pPr>
            <a:endParaRPr lang="en-US" sz="1600" dirty="0"/>
          </a:p>
          <a:p>
            <a:pPr marL="0" indent="0">
              <a:buNone/>
            </a:pPr>
            <a:r>
              <a:rPr lang="en-US" sz="1600" dirty="0"/>
              <a:t>Summary</a:t>
            </a:r>
          </a:p>
        </p:txBody>
      </p:sp>
      <p:sp>
        <p:nvSpPr>
          <p:cNvPr id="4" name="Title 1">
            <a:extLst>
              <a:ext uri="{FF2B5EF4-FFF2-40B4-BE49-F238E27FC236}">
                <a16:creationId xmlns:a16="http://schemas.microsoft.com/office/drawing/2014/main" id="{F8784060-894B-FCD5-7BAB-512632335681}"/>
              </a:ext>
            </a:extLst>
          </p:cNvPr>
          <p:cNvSpPr txBox="1">
            <a:spLocks/>
          </p:cNvSpPr>
          <p:nvPr/>
        </p:nvSpPr>
        <p:spPr>
          <a:xfrm>
            <a:off x="322204" y="396815"/>
            <a:ext cx="6915358" cy="6814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2">
                    <a:lumMod val="50000"/>
                  </a:schemeClr>
                </a:solidFill>
              </a:rPr>
              <a:t>Distributional RL </a:t>
            </a:r>
            <a:endParaRPr lang="en-AE" dirty="0">
              <a:solidFill>
                <a:schemeClr val="bg2">
                  <a:lumMod val="50000"/>
                </a:schemeClr>
              </a:solidFill>
            </a:endParaRPr>
          </a:p>
        </p:txBody>
      </p:sp>
      <p:cxnSp>
        <p:nvCxnSpPr>
          <p:cNvPr id="6" name="Straight Connector 5">
            <a:extLst>
              <a:ext uri="{FF2B5EF4-FFF2-40B4-BE49-F238E27FC236}">
                <a16:creationId xmlns:a16="http://schemas.microsoft.com/office/drawing/2014/main" id="{9971720D-EE38-E313-8C75-026B56DF4F5F}"/>
              </a:ext>
            </a:extLst>
          </p:cNvPr>
          <p:cNvCxnSpPr/>
          <p:nvPr/>
        </p:nvCxnSpPr>
        <p:spPr>
          <a:xfrm>
            <a:off x="2665570" y="1457864"/>
            <a:ext cx="0" cy="5184476"/>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0CBE68EE-2251-A414-23BC-09A3D9F46189}"/>
              </a:ext>
            </a:extLst>
          </p:cNvPr>
          <p:cNvPicPr>
            <a:picLocks noChangeAspect="1"/>
          </p:cNvPicPr>
          <p:nvPr/>
        </p:nvPicPr>
        <p:blipFill>
          <a:blip r:embed="rId3"/>
          <a:stretch>
            <a:fillRect/>
          </a:stretch>
        </p:blipFill>
        <p:spPr>
          <a:xfrm>
            <a:off x="3615558" y="1753385"/>
            <a:ext cx="6814936" cy="3953536"/>
          </a:xfrm>
          <a:prstGeom prst="rect">
            <a:avLst/>
          </a:prstGeom>
        </p:spPr>
      </p:pic>
    </p:spTree>
    <p:extLst>
      <p:ext uri="{BB962C8B-B14F-4D97-AF65-F5344CB8AC3E}">
        <p14:creationId xmlns:p14="http://schemas.microsoft.com/office/powerpoint/2010/main" val="24639704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6C101-D2D9-23B2-7190-3BC7A184FBF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96D702-0695-2721-CC84-872DB0BB49DD}"/>
              </a:ext>
            </a:extLst>
          </p:cNvPr>
          <p:cNvSpPr>
            <a:spLocks noGrp="1"/>
          </p:cNvSpPr>
          <p:nvPr>
            <p:ph type="sldNum" sz="quarter" idx="12"/>
          </p:nvPr>
        </p:nvSpPr>
        <p:spPr/>
        <p:txBody>
          <a:bodyPr/>
          <a:lstStyle/>
          <a:p>
            <a:fld id="{9FF96B15-8338-45D5-A943-561235072D66}" type="slidenum">
              <a:rPr lang="en-US" noProof="0" smtClean="0"/>
              <a:t>26</a:t>
            </a:fld>
            <a:endParaRPr lang="en-US" noProof="0" dirty="0"/>
          </a:p>
        </p:txBody>
      </p:sp>
      <p:sp>
        <p:nvSpPr>
          <p:cNvPr id="3" name="Text Placeholder 3">
            <a:extLst>
              <a:ext uri="{FF2B5EF4-FFF2-40B4-BE49-F238E27FC236}">
                <a16:creationId xmlns:a16="http://schemas.microsoft.com/office/drawing/2014/main" id="{731BA73F-4A76-B7F5-5BD8-15AB4792881F}"/>
              </a:ext>
            </a:extLst>
          </p:cNvPr>
          <p:cNvSpPr txBox="1">
            <a:spLocks/>
          </p:cNvSpPr>
          <p:nvPr/>
        </p:nvSpPr>
        <p:spPr>
          <a:xfrm>
            <a:off x="253194" y="1587260"/>
            <a:ext cx="2507259" cy="442535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Courier New" panose="02070309020205020404" pitchFamily="49" charset="0"/>
              <a:buChar char="o"/>
            </a:pPr>
            <a:endParaRPr lang="en-US" sz="1600" dirty="0"/>
          </a:p>
          <a:p>
            <a:pPr marL="0" indent="0">
              <a:buNone/>
            </a:pPr>
            <a:r>
              <a:rPr lang="en-US" sz="1600" dirty="0"/>
              <a:t>Preamble</a:t>
            </a:r>
          </a:p>
          <a:p>
            <a:pPr marL="0" indent="0">
              <a:buNone/>
            </a:pPr>
            <a:endParaRPr lang="en-US" sz="1600" dirty="0"/>
          </a:p>
          <a:p>
            <a:pPr marL="0" indent="0">
              <a:buNone/>
            </a:pPr>
            <a:r>
              <a:rPr lang="en-US" sz="1600" dirty="0"/>
              <a:t>Distributional Bellman Operators</a:t>
            </a:r>
          </a:p>
          <a:p>
            <a:pPr marL="0" indent="0">
              <a:buNone/>
            </a:pPr>
            <a:endParaRPr lang="en-US" sz="1600" dirty="0"/>
          </a:p>
          <a:p>
            <a:pPr marL="0" indent="0">
              <a:buNone/>
            </a:pPr>
            <a:r>
              <a:rPr lang="en-US" sz="1600" dirty="0"/>
              <a:t>C51 Algorithm </a:t>
            </a:r>
          </a:p>
          <a:p>
            <a:pPr marL="0" indent="0">
              <a:buNone/>
            </a:pPr>
            <a:endParaRPr lang="en-US" sz="1600" dirty="0"/>
          </a:p>
          <a:p>
            <a:pPr marL="0" indent="0">
              <a:buNone/>
            </a:pPr>
            <a:r>
              <a:rPr lang="en-US" sz="1600" dirty="0"/>
              <a:t>Evaluation and Results</a:t>
            </a:r>
          </a:p>
          <a:p>
            <a:pPr marL="0" indent="0">
              <a:buNone/>
            </a:pPr>
            <a:endParaRPr lang="en-US" sz="1600" dirty="0"/>
          </a:p>
          <a:p>
            <a:pPr marL="0" indent="0">
              <a:buNone/>
            </a:pPr>
            <a:r>
              <a:rPr lang="en-US" sz="1600" dirty="0">
                <a:solidFill>
                  <a:srgbClr val="0000FF"/>
                </a:solidFill>
              </a:rPr>
              <a:t>Summary</a:t>
            </a:r>
          </a:p>
        </p:txBody>
      </p:sp>
      <p:sp>
        <p:nvSpPr>
          <p:cNvPr id="4" name="Title 1">
            <a:extLst>
              <a:ext uri="{FF2B5EF4-FFF2-40B4-BE49-F238E27FC236}">
                <a16:creationId xmlns:a16="http://schemas.microsoft.com/office/drawing/2014/main" id="{F8784060-894B-FCD5-7BAB-512632335681}"/>
              </a:ext>
            </a:extLst>
          </p:cNvPr>
          <p:cNvSpPr txBox="1">
            <a:spLocks/>
          </p:cNvSpPr>
          <p:nvPr/>
        </p:nvSpPr>
        <p:spPr>
          <a:xfrm>
            <a:off x="322204" y="396815"/>
            <a:ext cx="6915358" cy="6814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2">
                    <a:lumMod val="50000"/>
                  </a:schemeClr>
                </a:solidFill>
              </a:rPr>
              <a:t>Distributional RL </a:t>
            </a:r>
            <a:endParaRPr lang="en-AE" dirty="0">
              <a:solidFill>
                <a:schemeClr val="bg2">
                  <a:lumMod val="50000"/>
                </a:schemeClr>
              </a:solidFill>
            </a:endParaRPr>
          </a:p>
        </p:txBody>
      </p:sp>
      <p:cxnSp>
        <p:nvCxnSpPr>
          <p:cNvPr id="6" name="Straight Connector 5">
            <a:extLst>
              <a:ext uri="{FF2B5EF4-FFF2-40B4-BE49-F238E27FC236}">
                <a16:creationId xmlns:a16="http://schemas.microsoft.com/office/drawing/2014/main" id="{9971720D-EE38-E313-8C75-026B56DF4F5F}"/>
              </a:ext>
            </a:extLst>
          </p:cNvPr>
          <p:cNvCxnSpPr/>
          <p:nvPr/>
        </p:nvCxnSpPr>
        <p:spPr>
          <a:xfrm>
            <a:off x="2665570" y="1457864"/>
            <a:ext cx="0" cy="5184476"/>
          </a:xfrm>
          <a:prstGeom prst="line">
            <a:avLst/>
          </a:prstGeom>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C4627AB7-1E8F-7172-7317-C40EE7ACD828}"/>
              </a:ext>
            </a:extLst>
          </p:cNvPr>
          <p:cNvPicPr>
            <a:picLocks noChangeAspect="1"/>
          </p:cNvPicPr>
          <p:nvPr/>
        </p:nvPicPr>
        <p:blipFill>
          <a:blip r:embed="rId3"/>
          <a:stretch>
            <a:fillRect/>
          </a:stretch>
        </p:blipFill>
        <p:spPr>
          <a:xfrm>
            <a:off x="2960038" y="1850441"/>
            <a:ext cx="8737118" cy="4162170"/>
          </a:xfrm>
          <a:prstGeom prst="rect">
            <a:avLst/>
          </a:prstGeom>
        </p:spPr>
      </p:pic>
    </p:spTree>
    <p:extLst>
      <p:ext uri="{BB962C8B-B14F-4D97-AF65-F5344CB8AC3E}">
        <p14:creationId xmlns:p14="http://schemas.microsoft.com/office/powerpoint/2010/main" val="24574250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6C101-D2D9-23B2-7190-3BC7A184FBF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96D702-0695-2721-CC84-872DB0BB49DD}"/>
              </a:ext>
            </a:extLst>
          </p:cNvPr>
          <p:cNvSpPr>
            <a:spLocks noGrp="1"/>
          </p:cNvSpPr>
          <p:nvPr>
            <p:ph type="sldNum" sz="quarter" idx="12"/>
          </p:nvPr>
        </p:nvSpPr>
        <p:spPr/>
        <p:txBody>
          <a:bodyPr/>
          <a:lstStyle/>
          <a:p>
            <a:fld id="{9FF96B15-8338-45D5-A943-561235072D66}" type="slidenum">
              <a:rPr lang="en-US" noProof="0" smtClean="0"/>
              <a:t>27</a:t>
            </a:fld>
            <a:endParaRPr lang="en-US" noProof="0" dirty="0"/>
          </a:p>
        </p:txBody>
      </p:sp>
      <p:sp>
        <p:nvSpPr>
          <p:cNvPr id="3" name="Text Placeholder 3">
            <a:extLst>
              <a:ext uri="{FF2B5EF4-FFF2-40B4-BE49-F238E27FC236}">
                <a16:creationId xmlns:a16="http://schemas.microsoft.com/office/drawing/2014/main" id="{731BA73F-4A76-B7F5-5BD8-15AB4792881F}"/>
              </a:ext>
            </a:extLst>
          </p:cNvPr>
          <p:cNvSpPr txBox="1">
            <a:spLocks/>
          </p:cNvSpPr>
          <p:nvPr/>
        </p:nvSpPr>
        <p:spPr>
          <a:xfrm>
            <a:off x="253194" y="1587260"/>
            <a:ext cx="2507259" cy="442535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Courier New" panose="02070309020205020404" pitchFamily="49" charset="0"/>
              <a:buChar char="o"/>
            </a:pPr>
            <a:endParaRPr lang="en-US" sz="1600" dirty="0"/>
          </a:p>
          <a:p>
            <a:pPr marL="0" indent="0">
              <a:buNone/>
            </a:pPr>
            <a:r>
              <a:rPr lang="en-US" sz="1600" dirty="0"/>
              <a:t>Preamble</a:t>
            </a:r>
          </a:p>
          <a:p>
            <a:pPr marL="0" indent="0">
              <a:buNone/>
            </a:pPr>
            <a:endParaRPr lang="en-US" sz="1600" dirty="0"/>
          </a:p>
          <a:p>
            <a:pPr marL="0" indent="0">
              <a:buNone/>
            </a:pPr>
            <a:r>
              <a:rPr lang="en-US" sz="1600" dirty="0"/>
              <a:t>Distributional Bellman Operators</a:t>
            </a:r>
          </a:p>
          <a:p>
            <a:pPr marL="0" indent="0">
              <a:buNone/>
            </a:pPr>
            <a:endParaRPr lang="en-US" sz="1600" dirty="0"/>
          </a:p>
          <a:p>
            <a:pPr marL="0" indent="0">
              <a:buNone/>
            </a:pPr>
            <a:r>
              <a:rPr lang="en-US" sz="1600" dirty="0"/>
              <a:t>C51 Algorithm </a:t>
            </a:r>
          </a:p>
          <a:p>
            <a:pPr marL="0" indent="0">
              <a:buNone/>
            </a:pPr>
            <a:endParaRPr lang="en-US" sz="1600" dirty="0"/>
          </a:p>
          <a:p>
            <a:pPr marL="0" indent="0">
              <a:buNone/>
            </a:pPr>
            <a:r>
              <a:rPr lang="en-US" sz="1600" dirty="0"/>
              <a:t>Evaluation and Results</a:t>
            </a:r>
          </a:p>
          <a:p>
            <a:pPr marL="0" indent="0">
              <a:buNone/>
            </a:pPr>
            <a:endParaRPr lang="en-US" sz="1600" dirty="0"/>
          </a:p>
          <a:p>
            <a:pPr marL="0" indent="0">
              <a:buNone/>
            </a:pPr>
            <a:r>
              <a:rPr lang="en-US" sz="1600" dirty="0">
                <a:solidFill>
                  <a:srgbClr val="0000FF"/>
                </a:solidFill>
              </a:rPr>
              <a:t>Summary</a:t>
            </a:r>
          </a:p>
        </p:txBody>
      </p:sp>
      <p:sp>
        <p:nvSpPr>
          <p:cNvPr id="4" name="Title 1">
            <a:extLst>
              <a:ext uri="{FF2B5EF4-FFF2-40B4-BE49-F238E27FC236}">
                <a16:creationId xmlns:a16="http://schemas.microsoft.com/office/drawing/2014/main" id="{F8784060-894B-FCD5-7BAB-512632335681}"/>
              </a:ext>
            </a:extLst>
          </p:cNvPr>
          <p:cNvSpPr txBox="1">
            <a:spLocks/>
          </p:cNvSpPr>
          <p:nvPr/>
        </p:nvSpPr>
        <p:spPr>
          <a:xfrm>
            <a:off x="322204" y="396815"/>
            <a:ext cx="6915358" cy="6814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2">
                    <a:lumMod val="50000"/>
                  </a:schemeClr>
                </a:solidFill>
              </a:rPr>
              <a:t>Distributional RL </a:t>
            </a:r>
            <a:endParaRPr lang="en-AE" dirty="0">
              <a:solidFill>
                <a:schemeClr val="bg2">
                  <a:lumMod val="50000"/>
                </a:schemeClr>
              </a:solidFill>
            </a:endParaRPr>
          </a:p>
        </p:txBody>
      </p:sp>
      <p:cxnSp>
        <p:nvCxnSpPr>
          <p:cNvPr id="6" name="Straight Connector 5">
            <a:extLst>
              <a:ext uri="{FF2B5EF4-FFF2-40B4-BE49-F238E27FC236}">
                <a16:creationId xmlns:a16="http://schemas.microsoft.com/office/drawing/2014/main" id="{9971720D-EE38-E313-8C75-026B56DF4F5F}"/>
              </a:ext>
            </a:extLst>
          </p:cNvPr>
          <p:cNvCxnSpPr/>
          <p:nvPr/>
        </p:nvCxnSpPr>
        <p:spPr>
          <a:xfrm>
            <a:off x="2665570" y="1457864"/>
            <a:ext cx="0" cy="5184476"/>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675F74BD-BA73-F0E9-34C6-EE6030C875F0}"/>
              </a:ext>
            </a:extLst>
          </p:cNvPr>
          <p:cNvSpPr txBox="1"/>
          <p:nvPr/>
        </p:nvSpPr>
        <p:spPr>
          <a:xfrm>
            <a:off x="3099038" y="1513936"/>
            <a:ext cx="7226779" cy="5072332"/>
          </a:xfrm>
          <a:prstGeom prst="rect">
            <a:avLst/>
          </a:prstGeom>
          <a:noFill/>
        </p:spPr>
        <p:txBody>
          <a:bodyPr wrap="square" rtlCol="0">
            <a:spAutoFit/>
          </a:bodyPr>
          <a:lstStyle/>
          <a:p>
            <a:r>
              <a:rPr lang="en-US" b="1" u="sng" dirty="0"/>
              <a:t>Summary</a:t>
            </a:r>
          </a:p>
          <a:p>
            <a:endParaRPr lang="en-US" dirty="0"/>
          </a:p>
          <a:p>
            <a:r>
              <a:rPr lang="en-US" i="0" dirty="0">
                <a:solidFill>
                  <a:srgbClr val="0D0D0D"/>
                </a:solidFill>
                <a:effectLst/>
              </a:rPr>
              <a:t>Traditional Value Maximization ( Bellman operators ) </a:t>
            </a:r>
          </a:p>
          <a:p>
            <a:endParaRPr lang="en-US" dirty="0">
              <a:solidFill>
                <a:srgbClr val="0D0D0D"/>
              </a:solidFill>
            </a:endParaRPr>
          </a:p>
          <a:p>
            <a:r>
              <a:rPr lang="en-US" i="0" dirty="0">
                <a:solidFill>
                  <a:srgbClr val="0D0D0D"/>
                </a:solidFill>
                <a:effectLst/>
              </a:rPr>
              <a:t>Distributional Perspective</a:t>
            </a:r>
          </a:p>
          <a:p>
            <a:endParaRPr lang="en-US" dirty="0">
              <a:solidFill>
                <a:srgbClr val="0D0D0D"/>
              </a:solidFill>
            </a:endParaRPr>
          </a:p>
          <a:p>
            <a:r>
              <a:rPr lang="en-US" i="0" dirty="0">
                <a:solidFill>
                  <a:srgbClr val="0D0D0D"/>
                </a:solidFill>
                <a:effectLst/>
              </a:rPr>
              <a:t>Distributional Bellman Equation </a:t>
            </a:r>
          </a:p>
          <a:p>
            <a:endParaRPr lang="en-US" dirty="0">
              <a:solidFill>
                <a:srgbClr val="0D0D0D"/>
              </a:solidFill>
            </a:endParaRPr>
          </a:p>
          <a:p>
            <a:r>
              <a:rPr lang="en-US" i="0" dirty="0">
                <a:solidFill>
                  <a:srgbClr val="0D0D0D"/>
                </a:solidFill>
                <a:effectLst/>
              </a:rPr>
              <a:t>Historical Context ( Risk sensitivity ,  theoretical analysis )</a:t>
            </a:r>
          </a:p>
          <a:p>
            <a:endParaRPr lang="en-US" dirty="0">
              <a:solidFill>
                <a:srgbClr val="0D0D0D"/>
              </a:solidFill>
            </a:endParaRPr>
          </a:p>
          <a:p>
            <a:r>
              <a:rPr lang="en-US" i="0" dirty="0">
                <a:solidFill>
                  <a:srgbClr val="0D0D0D"/>
                </a:solidFill>
                <a:effectLst/>
              </a:rPr>
              <a:t>Contraction Properties</a:t>
            </a:r>
            <a:endParaRPr lang="en-US" dirty="0">
              <a:solidFill>
                <a:srgbClr val="0D0D0D"/>
              </a:solidFill>
            </a:endParaRPr>
          </a:p>
          <a:p>
            <a:endParaRPr lang="en-US" dirty="0">
              <a:solidFill>
                <a:srgbClr val="0D0D0D"/>
              </a:solidFill>
            </a:endParaRPr>
          </a:p>
          <a:p>
            <a:r>
              <a:rPr lang="en-US" i="0" dirty="0">
                <a:solidFill>
                  <a:srgbClr val="0D0D0D"/>
                </a:solidFill>
                <a:effectLst/>
              </a:rPr>
              <a:t>Instability in Control Setting</a:t>
            </a:r>
          </a:p>
          <a:p>
            <a:endParaRPr lang="en-US" dirty="0">
              <a:solidFill>
                <a:srgbClr val="0D0D0D"/>
              </a:solidFill>
            </a:endParaRPr>
          </a:p>
          <a:p>
            <a:r>
              <a:rPr lang="en-US" i="0" dirty="0">
                <a:solidFill>
                  <a:srgbClr val="0D0D0D"/>
                </a:solidFill>
                <a:effectLst/>
              </a:rPr>
              <a:t>Benefits of Distributional Perspective</a:t>
            </a:r>
          </a:p>
          <a:p>
            <a:endParaRPr lang="en-US" dirty="0">
              <a:solidFill>
                <a:srgbClr val="0D0D0D"/>
              </a:solidFill>
            </a:endParaRPr>
          </a:p>
          <a:p>
            <a:r>
              <a:rPr lang="en-US" i="0" dirty="0">
                <a:solidFill>
                  <a:srgbClr val="0D0D0D"/>
                </a:solidFill>
                <a:effectLst/>
              </a:rPr>
              <a:t>Practical Illustration</a:t>
            </a:r>
          </a:p>
          <a:p>
            <a:r>
              <a:rPr lang="en-US" i="0" dirty="0">
                <a:solidFill>
                  <a:srgbClr val="0D0D0D"/>
                </a:solidFill>
                <a:effectLst/>
              </a:rPr>
              <a:t>- Arcade Learning Environment in Deep Q-Networks (DQN)</a:t>
            </a:r>
            <a:endParaRPr lang="en-AE" dirty="0"/>
          </a:p>
        </p:txBody>
      </p:sp>
    </p:spTree>
    <p:extLst>
      <p:ext uri="{BB962C8B-B14F-4D97-AF65-F5344CB8AC3E}">
        <p14:creationId xmlns:p14="http://schemas.microsoft.com/office/powerpoint/2010/main" val="399019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CEF01B-A1C0-611B-9245-AB8FFC4F31BB}"/>
              </a:ext>
            </a:extLst>
          </p:cNvPr>
          <p:cNvSpPr>
            <a:spLocks noGrp="1"/>
          </p:cNvSpPr>
          <p:nvPr>
            <p:ph type="sldNum" sz="quarter" idx="12"/>
          </p:nvPr>
        </p:nvSpPr>
        <p:spPr/>
        <p:txBody>
          <a:bodyPr/>
          <a:lstStyle/>
          <a:p>
            <a:fld id="{9FF96B15-8338-45D5-A943-561235072D66}" type="slidenum">
              <a:rPr lang="en-US" noProof="0" smtClean="0"/>
              <a:t>28</a:t>
            </a:fld>
            <a:endParaRPr lang="en-US" noProof="0" dirty="0"/>
          </a:p>
        </p:txBody>
      </p:sp>
      <p:sp>
        <p:nvSpPr>
          <p:cNvPr id="3" name="TextBox 2">
            <a:extLst>
              <a:ext uri="{FF2B5EF4-FFF2-40B4-BE49-F238E27FC236}">
                <a16:creationId xmlns:a16="http://schemas.microsoft.com/office/drawing/2014/main" id="{3D231C86-895B-160B-3E4E-0E57A8295BCE}"/>
              </a:ext>
            </a:extLst>
          </p:cNvPr>
          <p:cNvSpPr txBox="1"/>
          <p:nvPr/>
        </p:nvSpPr>
        <p:spPr>
          <a:xfrm>
            <a:off x="3719422" y="2674189"/>
            <a:ext cx="4891178" cy="1015663"/>
          </a:xfrm>
          <a:prstGeom prst="rect">
            <a:avLst/>
          </a:prstGeom>
          <a:noFill/>
        </p:spPr>
        <p:txBody>
          <a:bodyPr wrap="square" rtlCol="0">
            <a:spAutoFit/>
          </a:bodyPr>
          <a:lstStyle/>
          <a:p>
            <a:r>
              <a:rPr lang="en-US" sz="6000" dirty="0"/>
              <a:t>Thank You !!!</a:t>
            </a:r>
            <a:endParaRPr lang="en-AE" sz="6000" dirty="0"/>
          </a:p>
        </p:txBody>
      </p:sp>
    </p:spTree>
    <p:extLst>
      <p:ext uri="{BB962C8B-B14F-4D97-AF65-F5344CB8AC3E}">
        <p14:creationId xmlns:p14="http://schemas.microsoft.com/office/powerpoint/2010/main" val="40818610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82B420-366C-3398-8AAE-08021582E6B5}"/>
              </a:ext>
            </a:extLst>
          </p:cNvPr>
          <p:cNvSpPr>
            <a:spLocks noGrp="1"/>
          </p:cNvSpPr>
          <p:nvPr>
            <p:ph type="sldNum" sz="quarter" idx="12"/>
          </p:nvPr>
        </p:nvSpPr>
        <p:spPr/>
        <p:txBody>
          <a:bodyPr/>
          <a:lstStyle/>
          <a:p>
            <a:fld id="{9FF96B15-8338-45D5-A943-561235072D66}" type="slidenum">
              <a:rPr lang="en-US" noProof="0" smtClean="0"/>
              <a:t>29</a:t>
            </a:fld>
            <a:endParaRPr lang="en-US" noProof="0" dirty="0"/>
          </a:p>
        </p:txBody>
      </p:sp>
      <p:sp>
        <p:nvSpPr>
          <p:cNvPr id="3" name="TextBox 2">
            <a:extLst>
              <a:ext uri="{FF2B5EF4-FFF2-40B4-BE49-F238E27FC236}">
                <a16:creationId xmlns:a16="http://schemas.microsoft.com/office/drawing/2014/main" id="{00D5B733-47D0-2A48-9914-F3D6CA2ADBA4}"/>
              </a:ext>
            </a:extLst>
          </p:cNvPr>
          <p:cNvSpPr txBox="1"/>
          <p:nvPr/>
        </p:nvSpPr>
        <p:spPr>
          <a:xfrm>
            <a:off x="367862" y="588579"/>
            <a:ext cx="10089932" cy="5078313"/>
          </a:xfrm>
          <a:prstGeom prst="rect">
            <a:avLst/>
          </a:prstGeom>
          <a:noFill/>
        </p:spPr>
        <p:txBody>
          <a:bodyPr wrap="square" rtlCol="0">
            <a:spAutoFit/>
          </a:bodyPr>
          <a:lstStyle/>
          <a:p>
            <a:r>
              <a:rPr lang="en-US" u="sng" dirty="0">
                <a:solidFill>
                  <a:srgbClr val="0F0F0F"/>
                </a:solidFill>
                <a:latin typeface="Roboto" panose="02000000000000000000" pitchFamily="2" charset="0"/>
              </a:rPr>
              <a:t>References:</a:t>
            </a:r>
          </a:p>
          <a:p>
            <a:endParaRPr lang="en-US" dirty="0"/>
          </a:p>
          <a:p>
            <a:pPr marL="342900" indent="-342900">
              <a:buAutoNum type="arabicParenR"/>
            </a:pPr>
            <a:r>
              <a:rPr lang="en-US" dirty="0">
                <a:solidFill>
                  <a:srgbClr val="0F0F0F"/>
                </a:solidFill>
                <a:latin typeface="Roboto" panose="02000000000000000000" pitchFamily="2" charset="0"/>
                <a:hlinkClick r:id="rId2">
                  <a:extLst>
                    <a:ext uri="{A12FA001-AC4F-418D-AE19-62706E023703}">
                      <ahyp:hlinkClr xmlns:ahyp="http://schemas.microsoft.com/office/drawing/2018/hyperlinkcolor" val="tx"/>
                    </a:ext>
                  </a:extLst>
                </a:hlinkClick>
              </a:rPr>
              <a:t>CSL Seminar </a:t>
            </a:r>
            <a:r>
              <a:rPr lang="en-US" dirty="0">
                <a:hlinkClick r:id="rId2"/>
              </a:rPr>
              <a:t>- https://www.youtube.com/watch?v=IAaUXszVT_A</a:t>
            </a:r>
            <a:endParaRPr lang="en-US" dirty="0"/>
          </a:p>
          <a:p>
            <a:pPr marL="342900" indent="-342900">
              <a:buAutoNum type="arabicParenR"/>
            </a:pPr>
            <a:endParaRPr lang="en-US" dirty="0"/>
          </a:p>
          <a:p>
            <a:pPr marL="342900" indent="-342900">
              <a:buFontTx/>
              <a:buAutoNum type="arabicParenR"/>
            </a:pPr>
            <a:r>
              <a:rPr lang="en-US" i="0" dirty="0">
                <a:solidFill>
                  <a:srgbClr val="0F0F0F"/>
                </a:solidFill>
                <a:effectLst/>
                <a:latin typeface="Roboto" panose="02000000000000000000" pitchFamily="2" charset="0"/>
              </a:rPr>
              <a:t>CS885 Module 5: Distributional RL- </a:t>
            </a:r>
            <a:r>
              <a:rPr lang="en-US" dirty="0">
                <a:hlinkClick r:id="rId3"/>
              </a:rPr>
              <a:t>https://www.youtube.com/watch?v=r-Yk6-jagDU</a:t>
            </a:r>
            <a:endParaRPr lang="en-US" dirty="0"/>
          </a:p>
          <a:p>
            <a:pPr marL="342900" indent="-342900">
              <a:buFontTx/>
              <a:buAutoNum type="arabicParenR"/>
            </a:pPr>
            <a:endParaRPr lang="en-US" dirty="0"/>
          </a:p>
          <a:p>
            <a:pPr marL="342900" indent="-342900">
              <a:buFontTx/>
              <a:buAutoNum type="arabicParenR"/>
            </a:pPr>
            <a:r>
              <a:rPr lang="en-US" dirty="0">
                <a:solidFill>
                  <a:srgbClr val="0F0F0F"/>
                </a:solidFill>
                <a:latin typeface="Roboto" panose="02000000000000000000" pitchFamily="2" charset="0"/>
              </a:rPr>
              <a:t>A Distributional Perspective on Reinforcement Learning - Marc Bellemare - </a:t>
            </a:r>
            <a:r>
              <a:rPr lang="en-US" dirty="0">
                <a:solidFill>
                  <a:srgbClr val="0F0F0F"/>
                </a:solidFill>
                <a:latin typeface="Roboto" panose="02000000000000000000" pitchFamily="2" charset="0"/>
                <a:hlinkClick r:id="rId4"/>
              </a:rPr>
              <a:t>https://www.youtube.com/watch?v=ba_l8IKoMvU</a:t>
            </a:r>
            <a:endParaRPr lang="en-US" dirty="0">
              <a:solidFill>
                <a:srgbClr val="0F0F0F"/>
              </a:solidFill>
              <a:latin typeface="Roboto" panose="02000000000000000000" pitchFamily="2" charset="0"/>
            </a:endParaRPr>
          </a:p>
          <a:p>
            <a:pPr marL="342900" indent="-342900">
              <a:buFontTx/>
              <a:buAutoNum type="arabicParenR"/>
            </a:pPr>
            <a:endParaRPr lang="en-US" dirty="0">
              <a:solidFill>
                <a:srgbClr val="0F0F0F"/>
              </a:solidFill>
              <a:latin typeface="Roboto" panose="02000000000000000000" pitchFamily="2" charset="0"/>
            </a:endParaRPr>
          </a:p>
          <a:p>
            <a:pPr marL="342900" indent="-342900">
              <a:buFontTx/>
              <a:buAutoNum type="arabicParenR"/>
            </a:pPr>
            <a:r>
              <a:rPr lang="en-US" dirty="0">
                <a:solidFill>
                  <a:srgbClr val="0F0F0F"/>
                </a:solidFill>
                <a:latin typeface="Roboto" panose="02000000000000000000" pitchFamily="2" charset="0"/>
                <a:hlinkClick r:id="rId5"/>
              </a:rPr>
              <a:t>https://mitpress.mit.edu/9780262048019/distributional-reinforcement-learning/</a:t>
            </a:r>
            <a:endParaRPr lang="en-US" dirty="0">
              <a:solidFill>
                <a:srgbClr val="0F0F0F"/>
              </a:solidFill>
              <a:latin typeface="Roboto" panose="02000000000000000000" pitchFamily="2" charset="0"/>
            </a:endParaRPr>
          </a:p>
          <a:p>
            <a:pPr marL="342900" indent="-342900">
              <a:buFontTx/>
              <a:buAutoNum type="arabicParenR"/>
            </a:pPr>
            <a:endParaRPr lang="en-US" dirty="0">
              <a:solidFill>
                <a:srgbClr val="0F0F0F"/>
              </a:solidFill>
              <a:latin typeface="Roboto" panose="02000000000000000000" pitchFamily="2" charset="0"/>
            </a:endParaRPr>
          </a:p>
          <a:p>
            <a:pPr marL="342900" indent="-342900">
              <a:buFontTx/>
              <a:buAutoNum type="arabicParenR"/>
            </a:pPr>
            <a:endParaRPr lang="en-US" dirty="0">
              <a:solidFill>
                <a:srgbClr val="0F0F0F"/>
              </a:solidFill>
              <a:latin typeface="Roboto" panose="02000000000000000000" pitchFamily="2" charset="0"/>
            </a:endParaRPr>
          </a:p>
          <a:p>
            <a:pPr marL="342900" indent="-342900">
              <a:buFontTx/>
              <a:buAutoNum type="arabicParenR"/>
            </a:pPr>
            <a:r>
              <a:rPr lang="en-US" dirty="0">
                <a:hlinkClick r:id="rId6"/>
              </a:rPr>
              <a:t>https://vitalab.github.io/article/2021/02/12/C51.html</a:t>
            </a:r>
            <a:endParaRPr lang="en-US" dirty="0"/>
          </a:p>
          <a:p>
            <a:pPr marL="342900" indent="-342900">
              <a:buFontTx/>
              <a:buAutoNum type="arabicParenR"/>
            </a:pPr>
            <a:endParaRPr lang="en-US" dirty="0"/>
          </a:p>
          <a:p>
            <a:pPr marL="342900" indent="-342900">
              <a:buFontTx/>
              <a:buAutoNum type="arabicParenR"/>
            </a:pPr>
            <a:endParaRPr lang="en-US" dirty="0"/>
          </a:p>
          <a:p>
            <a:pPr marL="342900" indent="-342900">
              <a:buFontTx/>
              <a:buAutoNum type="arabicParenR"/>
            </a:pPr>
            <a:endParaRPr lang="en-US" dirty="0"/>
          </a:p>
          <a:p>
            <a:pPr marL="342900" indent="-342900">
              <a:buFontTx/>
              <a:buAutoNum type="arabicParenR"/>
            </a:pPr>
            <a:endParaRPr lang="en-US" dirty="0"/>
          </a:p>
          <a:p>
            <a:endParaRPr lang="en-AE" dirty="0"/>
          </a:p>
        </p:txBody>
      </p:sp>
    </p:spTree>
    <p:extLst>
      <p:ext uri="{BB962C8B-B14F-4D97-AF65-F5344CB8AC3E}">
        <p14:creationId xmlns:p14="http://schemas.microsoft.com/office/powerpoint/2010/main" val="939140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5A8FFCEA-3B6F-152B-EE35-2A9FCF62A127}"/>
              </a:ext>
            </a:extLst>
          </p:cNvPr>
          <p:cNvSpPr txBox="1">
            <a:spLocks/>
          </p:cNvSpPr>
          <p:nvPr/>
        </p:nvSpPr>
        <p:spPr>
          <a:xfrm>
            <a:off x="890154" y="2031921"/>
            <a:ext cx="2970645" cy="2547257"/>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600" kern="1200" dirty="0">
                <a:solidFill>
                  <a:srgbClr val="FFFFFF"/>
                </a:solidFill>
                <a:latin typeface="+mj-lt"/>
                <a:ea typeface="+mj-ea"/>
                <a:cs typeface="+mj-cs"/>
              </a:rPr>
              <a:t>Reinforcement Learning</a:t>
            </a:r>
          </a:p>
        </p:txBody>
      </p:sp>
      <p:pic>
        <p:nvPicPr>
          <p:cNvPr id="4" name="Picture 3">
            <a:extLst>
              <a:ext uri="{FF2B5EF4-FFF2-40B4-BE49-F238E27FC236}">
                <a16:creationId xmlns:a16="http://schemas.microsoft.com/office/drawing/2014/main" id="{EB644CF8-FAED-26E1-0E14-EC0C2CB4C3CE}"/>
              </a:ext>
            </a:extLst>
          </p:cNvPr>
          <p:cNvPicPr>
            <a:picLocks noChangeAspect="1"/>
          </p:cNvPicPr>
          <p:nvPr/>
        </p:nvPicPr>
        <p:blipFill>
          <a:blip r:embed="rId2"/>
          <a:stretch>
            <a:fillRect/>
          </a:stretch>
        </p:blipFill>
        <p:spPr>
          <a:xfrm>
            <a:off x="4777316" y="1046114"/>
            <a:ext cx="6780700" cy="4763442"/>
          </a:xfrm>
          <a:prstGeom prst="rect">
            <a:avLst/>
          </a:prstGeom>
        </p:spPr>
      </p:pic>
      <p:sp>
        <p:nvSpPr>
          <p:cNvPr id="2" name="Slide Number Placeholder 1">
            <a:extLst>
              <a:ext uri="{FF2B5EF4-FFF2-40B4-BE49-F238E27FC236}">
                <a16:creationId xmlns:a16="http://schemas.microsoft.com/office/drawing/2014/main" id="{9C726174-F662-55A5-15AD-B462159A4901}"/>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9FF96B15-8338-45D5-A943-561235072D66}" type="slidenum">
              <a:rPr lang="en-US" noProof="0">
                <a:solidFill>
                  <a:schemeClr val="tx1">
                    <a:alpha val="80000"/>
                  </a:schemeClr>
                </a:solidFill>
              </a:rPr>
              <a:pPr>
                <a:spcAft>
                  <a:spcPts val="600"/>
                </a:spcAft>
              </a:pPr>
              <a:t>3</a:t>
            </a:fld>
            <a:endParaRPr lang="en-US" noProof="0">
              <a:solidFill>
                <a:schemeClr val="tx1">
                  <a:alpha val="80000"/>
                </a:schemeClr>
              </a:solidFill>
            </a:endParaRPr>
          </a:p>
        </p:txBody>
      </p:sp>
    </p:spTree>
    <p:extLst>
      <p:ext uri="{BB962C8B-B14F-4D97-AF65-F5344CB8AC3E}">
        <p14:creationId xmlns:p14="http://schemas.microsoft.com/office/powerpoint/2010/main" val="2049478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E8C82D-0019-D760-0CD2-C3B065785575}"/>
              </a:ext>
            </a:extLst>
          </p:cNvPr>
          <p:cNvSpPr>
            <a:spLocks noGrp="1"/>
          </p:cNvSpPr>
          <p:nvPr>
            <p:ph type="sldNum" sz="quarter" idx="12"/>
          </p:nvPr>
        </p:nvSpPr>
        <p:spPr/>
        <p:txBody>
          <a:bodyPr/>
          <a:lstStyle/>
          <a:p>
            <a:fld id="{9FF96B15-8338-45D5-A943-561235072D66}" type="slidenum">
              <a:rPr lang="en-US" noProof="0" smtClean="0"/>
              <a:t>30</a:t>
            </a:fld>
            <a:endParaRPr lang="en-US" noProof="0" dirty="0"/>
          </a:p>
        </p:txBody>
      </p:sp>
      <p:pic>
        <p:nvPicPr>
          <p:cNvPr id="4" name="Picture 3">
            <a:extLst>
              <a:ext uri="{FF2B5EF4-FFF2-40B4-BE49-F238E27FC236}">
                <a16:creationId xmlns:a16="http://schemas.microsoft.com/office/drawing/2014/main" id="{6B9274CD-69A6-9BBA-A7C7-9BD494147C6B}"/>
              </a:ext>
            </a:extLst>
          </p:cNvPr>
          <p:cNvPicPr>
            <a:picLocks noChangeAspect="1"/>
          </p:cNvPicPr>
          <p:nvPr/>
        </p:nvPicPr>
        <p:blipFill>
          <a:blip r:embed="rId2"/>
          <a:stretch>
            <a:fillRect/>
          </a:stretch>
        </p:blipFill>
        <p:spPr>
          <a:xfrm>
            <a:off x="713624" y="471074"/>
            <a:ext cx="9018955" cy="4956435"/>
          </a:xfrm>
          <a:prstGeom prst="rect">
            <a:avLst/>
          </a:prstGeom>
        </p:spPr>
      </p:pic>
      <p:sp>
        <p:nvSpPr>
          <p:cNvPr id="5" name="TextBox 4">
            <a:extLst>
              <a:ext uri="{FF2B5EF4-FFF2-40B4-BE49-F238E27FC236}">
                <a16:creationId xmlns:a16="http://schemas.microsoft.com/office/drawing/2014/main" id="{BE35EFBD-034D-7144-3BE8-61F4AE280D7C}"/>
              </a:ext>
            </a:extLst>
          </p:cNvPr>
          <p:cNvSpPr txBox="1"/>
          <p:nvPr/>
        </p:nvSpPr>
        <p:spPr>
          <a:xfrm>
            <a:off x="8355724" y="5969876"/>
            <a:ext cx="1471448" cy="369332"/>
          </a:xfrm>
          <a:prstGeom prst="rect">
            <a:avLst/>
          </a:prstGeom>
          <a:noFill/>
        </p:spPr>
        <p:txBody>
          <a:bodyPr wrap="square" rtlCol="0">
            <a:spAutoFit/>
          </a:bodyPr>
          <a:lstStyle/>
          <a:p>
            <a:r>
              <a:rPr lang="en-US" dirty="0">
                <a:hlinkClick r:id="rId3"/>
              </a:rPr>
              <a:t>Source</a:t>
            </a:r>
            <a:endParaRPr lang="en-AE" dirty="0"/>
          </a:p>
        </p:txBody>
      </p:sp>
    </p:spTree>
    <p:extLst>
      <p:ext uri="{BB962C8B-B14F-4D97-AF65-F5344CB8AC3E}">
        <p14:creationId xmlns:p14="http://schemas.microsoft.com/office/powerpoint/2010/main" val="23459976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3">
            <a:extLst>
              <a:ext uri="{FF2B5EF4-FFF2-40B4-BE49-F238E27FC236}">
                <a16:creationId xmlns:a16="http://schemas.microsoft.com/office/drawing/2014/main" id="{8C40657A-CC68-DE91-E57B-06F048143D41}"/>
              </a:ext>
            </a:extLst>
          </p:cNvPr>
          <p:cNvSpPr>
            <a:spLocks noGrp="1"/>
          </p:cNvSpPr>
          <p:nvPr>
            <p:ph sz="half" idx="1"/>
          </p:nvPr>
        </p:nvSpPr>
        <p:spPr>
          <a:xfrm>
            <a:off x="6208712" y="2603499"/>
            <a:ext cx="5650779" cy="2125013"/>
          </a:xfrm>
        </p:spPr>
        <p:txBody>
          <a:bodyPr/>
          <a:lstStyle/>
          <a:p>
            <a:r>
              <a:rPr lang="en-US" dirty="0"/>
              <a:t>Breaks down once a week ( 1 out of 5 days )</a:t>
            </a:r>
          </a:p>
          <a:p>
            <a:r>
              <a:rPr lang="en-US" dirty="0">
                <a:solidFill>
                  <a:srgbClr val="FF0000"/>
                </a:solidFill>
              </a:rPr>
              <a:t>Estimated</a:t>
            </a:r>
            <a:r>
              <a:rPr lang="en-US" dirty="0"/>
              <a:t> </a:t>
            </a:r>
            <a:r>
              <a:rPr lang="en-US" dirty="0">
                <a:solidFill>
                  <a:srgbClr val="FF0000"/>
                </a:solidFill>
              </a:rPr>
              <a:t>Average</a:t>
            </a:r>
            <a:r>
              <a:rPr lang="en-US" dirty="0"/>
              <a:t> travel time </a:t>
            </a:r>
          </a:p>
          <a:p>
            <a:pPr lvl="1"/>
            <a:r>
              <a:rPr lang="en-US" dirty="0"/>
              <a:t>(3 X 5) + 15 / 5 = 18 minutes</a:t>
            </a:r>
          </a:p>
          <a:p>
            <a:pPr marL="0" indent="0">
              <a:buNone/>
            </a:pPr>
            <a:endParaRPr lang="en-US" dirty="0"/>
          </a:p>
        </p:txBody>
      </p:sp>
      <p:sp>
        <p:nvSpPr>
          <p:cNvPr id="18" name="Slide Number Placeholder 4">
            <a:extLst>
              <a:ext uri="{FF2B5EF4-FFF2-40B4-BE49-F238E27FC236}">
                <a16:creationId xmlns:a16="http://schemas.microsoft.com/office/drawing/2014/main" id="{8FFFC1E9-EDDA-6FF0-1199-F0E2FB9D5565}"/>
              </a:ext>
            </a:extLst>
          </p:cNvPr>
          <p:cNvSpPr>
            <a:spLocks noGrp="1"/>
          </p:cNvSpPr>
          <p:nvPr>
            <p:ph type="sldNum" sz="quarter" idx="12"/>
          </p:nvPr>
        </p:nvSpPr>
        <p:spPr/>
        <p:txBody>
          <a:bodyPr/>
          <a:lstStyle/>
          <a:p>
            <a:pPr>
              <a:spcAft>
                <a:spcPts val="600"/>
              </a:spcAft>
            </a:pPr>
            <a:fld id="{9FF96B15-8338-45D5-A943-561235072D66}" type="slidenum">
              <a:rPr lang="en-US" noProof="0" smtClean="0"/>
              <a:pPr>
                <a:spcAft>
                  <a:spcPts val="600"/>
                </a:spcAft>
              </a:pPr>
              <a:t>4</a:t>
            </a:fld>
            <a:endParaRPr lang="en-US" noProof="0"/>
          </a:p>
        </p:txBody>
      </p:sp>
      <p:pic>
        <p:nvPicPr>
          <p:cNvPr id="5" name="Picture 4">
            <a:extLst>
              <a:ext uri="{FF2B5EF4-FFF2-40B4-BE49-F238E27FC236}">
                <a16:creationId xmlns:a16="http://schemas.microsoft.com/office/drawing/2014/main" id="{09F6D66D-B22C-ADD8-5F7B-B47DD529F4C6}"/>
              </a:ext>
            </a:extLst>
          </p:cNvPr>
          <p:cNvPicPr>
            <a:picLocks noChangeAspect="1"/>
          </p:cNvPicPr>
          <p:nvPr/>
        </p:nvPicPr>
        <p:blipFill>
          <a:blip r:embed="rId3"/>
          <a:stretch>
            <a:fillRect/>
          </a:stretch>
        </p:blipFill>
        <p:spPr>
          <a:xfrm>
            <a:off x="721704" y="2523744"/>
            <a:ext cx="5374295" cy="2042231"/>
          </a:xfrm>
          <a:prstGeom prst="rect">
            <a:avLst/>
          </a:prstGeom>
          <a:noFill/>
        </p:spPr>
      </p:pic>
      <p:sp>
        <p:nvSpPr>
          <p:cNvPr id="2" name="Title 1">
            <a:extLst>
              <a:ext uri="{FF2B5EF4-FFF2-40B4-BE49-F238E27FC236}">
                <a16:creationId xmlns:a16="http://schemas.microsoft.com/office/drawing/2014/main" id="{476112AD-3C25-649D-680A-8C407C4234B0}"/>
              </a:ext>
            </a:extLst>
          </p:cNvPr>
          <p:cNvSpPr txBox="1">
            <a:spLocks/>
          </p:cNvSpPr>
          <p:nvPr/>
        </p:nvSpPr>
        <p:spPr>
          <a:xfrm>
            <a:off x="322204" y="396815"/>
            <a:ext cx="6915358" cy="6814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2">
                    <a:lumMod val="50000"/>
                  </a:schemeClr>
                </a:solidFill>
              </a:rPr>
              <a:t>Traditional RL – Example 1  </a:t>
            </a:r>
            <a:endParaRPr lang="en-AE" dirty="0">
              <a:solidFill>
                <a:schemeClr val="bg2">
                  <a:lumMod val="50000"/>
                </a:schemeClr>
              </a:solidFill>
            </a:endParaRPr>
          </a:p>
        </p:txBody>
      </p:sp>
      <p:sp>
        <p:nvSpPr>
          <p:cNvPr id="4" name="Rectangle 3">
            <a:extLst>
              <a:ext uri="{FF2B5EF4-FFF2-40B4-BE49-F238E27FC236}">
                <a16:creationId xmlns:a16="http://schemas.microsoft.com/office/drawing/2014/main" id="{651782E3-8AA4-09D4-AD91-71EEC90D7062}"/>
              </a:ext>
            </a:extLst>
          </p:cNvPr>
          <p:cNvSpPr/>
          <p:nvPr/>
        </p:nvSpPr>
        <p:spPr>
          <a:xfrm>
            <a:off x="521208" y="2157984"/>
            <a:ext cx="11247120" cy="2779776"/>
          </a:xfrm>
          <a:prstGeom prst="rect">
            <a:avLst/>
          </a:prstGeom>
          <a:noFill/>
          <a:ln w="19050">
            <a:solidFill>
              <a:schemeClr val="tx1"/>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AE"/>
          </a:p>
        </p:txBody>
      </p:sp>
    </p:spTree>
    <p:custDataLst>
      <p:tags r:id="rId1"/>
    </p:custDataLst>
    <p:extLst>
      <p:ext uri="{BB962C8B-B14F-4D97-AF65-F5344CB8AC3E}">
        <p14:creationId xmlns:p14="http://schemas.microsoft.com/office/powerpoint/2010/main" val="5450024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7">
                                            <p:txEl>
                                              <p:pRg st="0" end="0"/>
                                            </p:txEl>
                                          </p:spTgt>
                                        </p:tgtEl>
                                        <p:attrNameLst>
                                          <p:attrName>style.visibility</p:attrName>
                                        </p:attrNameLst>
                                      </p:cBhvr>
                                      <p:to>
                                        <p:strVal val="visible"/>
                                      </p:to>
                                    </p:set>
                                    <p:animEffect transition="in" filter="fade">
                                      <p:cBhvr>
                                        <p:cTn id="14" dur="1000"/>
                                        <p:tgtEl>
                                          <p:spTgt spid="17">
                                            <p:txEl>
                                              <p:pRg st="0" end="0"/>
                                            </p:txEl>
                                          </p:spTgt>
                                        </p:tgtEl>
                                      </p:cBhvr>
                                    </p:animEffect>
                                    <p:anim calcmode="lin" valueType="num">
                                      <p:cBhvr>
                                        <p:cTn id="15"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7">
                                            <p:txEl>
                                              <p:pRg st="1" end="1"/>
                                            </p:txEl>
                                          </p:spTgt>
                                        </p:tgtEl>
                                        <p:attrNameLst>
                                          <p:attrName>style.visibility</p:attrName>
                                        </p:attrNameLst>
                                      </p:cBhvr>
                                      <p:to>
                                        <p:strVal val="visible"/>
                                      </p:to>
                                    </p:set>
                                    <p:animEffect transition="in" filter="fade">
                                      <p:cBhvr>
                                        <p:cTn id="21" dur="1000"/>
                                        <p:tgtEl>
                                          <p:spTgt spid="17">
                                            <p:txEl>
                                              <p:pRg st="1" end="1"/>
                                            </p:txEl>
                                          </p:spTgt>
                                        </p:tgtEl>
                                      </p:cBhvr>
                                    </p:animEffect>
                                    <p:anim calcmode="lin" valueType="num">
                                      <p:cBhvr>
                                        <p:cTn id="22"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17">
                                            <p:txEl>
                                              <p:pRg st="1" end="1"/>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7">
                                            <p:txEl>
                                              <p:pRg st="2" end="2"/>
                                            </p:txEl>
                                          </p:spTgt>
                                        </p:tgtEl>
                                        <p:attrNameLst>
                                          <p:attrName>style.visibility</p:attrName>
                                        </p:attrNameLst>
                                      </p:cBhvr>
                                      <p:to>
                                        <p:strVal val="visible"/>
                                      </p:to>
                                    </p:set>
                                    <p:animEffect transition="in" filter="fade">
                                      <p:cBhvr>
                                        <p:cTn id="26" dur="1000"/>
                                        <p:tgtEl>
                                          <p:spTgt spid="17">
                                            <p:txEl>
                                              <p:pRg st="2" end="2"/>
                                            </p:txEl>
                                          </p:spTgt>
                                        </p:tgtEl>
                                      </p:cBhvr>
                                    </p:animEffect>
                                    <p:anim calcmode="lin" valueType="num">
                                      <p:cBhvr>
                                        <p:cTn id="27"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1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CFC7187-D4A4-53EF-F0B8-FE4AF8289AD2}"/>
              </a:ext>
            </a:extLst>
          </p:cNvPr>
          <p:cNvSpPr>
            <a:spLocks noGrp="1"/>
          </p:cNvSpPr>
          <p:nvPr>
            <p:ph type="sldNum" sz="quarter" idx="12"/>
          </p:nvPr>
        </p:nvSpPr>
        <p:spPr>
          <a:xfrm>
            <a:off x="8610600" y="6356350"/>
            <a:ext cx="2743200" cy="365125"/>
          </a:xfrm>
        </p:spPr>
        <p:txBody>
          <a:bodyPr>
            <a:normAutofit/>
          </a:bodyPr>
          <a:lstStyle/>
          <a:p>
            <a:pPr>
              <a:spcAft>
                <a:spcPts val="600"/>
              </a:spcAft>
            </a:pPr>
            <a:fld id="{9FF96B15-8338-45D5-A943-561235072D66}" type="slidenum">
              <a:rPr lang="en-US" noProof="0" smtClean="0"/>
              <a:pPr>
                <a:spcAft>
                  <a:spcPts val="600"/>
                </a:spcAft>
              </a:pPr>
              <a:t>5</a:t>
            </a:fld>
            <a:endParaRPr lang="en-US" noProof="0"/>
          </a:p>
        </p:txBody>
      </p:sp>
      <p:sp>
        <p:nvSpPr>
          <p:cNvPr id="16" name="Title 1">
            <a:extLst>
              <a:ext uri="{FF2B5EF4-FFF2-40B4-BE49-F238E27FC236}">
                <a16:creationId xmlns:a16="http://schemas.microsoft.com/office/drawing/2014/main" id="{DBC8615E-7646-67A0-7A75-7237DD043A96}"/>
              </a:ext>
            </a:extLst>
          </p:cNvPr>
          <p:cNvSpPr txBox="1">
            <a:spLocks/>
          </p:cNvSpPr>
          <p:nvPr/>
        </p:nvSpPr>
        <p:spPr>
          <a:xfrm>
            <a:off x="322204" y="396815"/>
            <a:ext cx="6915358" cy="6814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2">
                    <a:lumMod val="50000"/>
                  </a:schemeClr>
                </a:solidFill>
              </a:rPr>
              <a:t>Traditional RL – Example 2  </a:t>
            </a:r>
            <a:endParaRPr lang="en-AE" dirty="0">
              <a:solidFill>
                <a:schemeClr val="bg2">
                  <a:lumMod val="50000"/>
                </a:schemeClr>
              </a:solidFill>
            </a:endParaRPr>
          </a:p>
        </p:txBody>
      </p:sp>
      <p:pic>
        <p:nvPicPr>
          <p:cNvPr id="4" name="Picture 3">
            <a:extLst>
              <a:ext uri="{FF2B5EF4-FFF2-40B4-BE49-F238E27FC236}">
                <a16:creationId xmlns:a16="http://schemas.microsoft.com/office/drawing/2014/main" id="{FA9F8D87-F120-66E8-3A3A-DF7F4BA0F03F}"/>
              </a:ext>
            </a:extLst>
          </p:cNvPr>
          <p:cNvPicPr>
            <a:picLocks noChangeAspect="1"/>
          </p:cNvPicPr>
          <p:nvPr/>
        </p:nvPicPr>
        <p:blipFill>
          <a:blip r:embed="rId3"/>
          <a:stretch>
            <a:fillRect/>
          </a:stretch>
        </p:blipFill>
        <p:spPr>
          <a:xfrm>
            <a:off x="1435968" y="1503982"/>
            <a:ext cx="4687830" cy="1471516"/>
          </a:xfrm>
          <a:prstGeom prst="rect">
            <a:avLst/>
          </a:prstGeom>
        </p:spPr>
      </p:pic>
      <p:pic>
        <p:nvPicPr>
          <p:cNvPr id="7" name="Picture 6">
            <a:extLst>
              <a:ext uri="{FF2B5EF4-FFF2-40B4-BE49-F238E27FC236}">
                <a16:creationId xmlns:a16="http://schemas.microsoft.com/office/drawing/2014/main" id="{F59A46EF-F334-4E56-D042-CA3D9225BE95}"/>
              </a:ext>
            </a:extLst>
          </p:cNvPr>
          <p:cNvPicPr>
            <a:picLocks noChangeAspect="1"/>
          </p:cNvPicPr>
          <p:nvPr/>
        </p:nvPicPr>
        <p:blipFill>
          <a:blip r:embed="rId4"/>
          <a:stretch>
            <a:fillRect/>
          </a:stretch>
        </p:blipFill>
        <p:spPr>
          <a:xfrm>
            <a:off x="1407435" y="3609298"/>
            <a:ext cx="4688565" cy="2187998"/>
          </a:xfrm>
          <a:prstGeom prst="rect">
            <a:avLst/>
          </a:prstGeom>
        </p:spPr>
      </p:pic>
      <p:sp>
        <p:nvSpPr>
          <p:cNvPr id="9" name="TextBox 8">
            <a:extLst>
              <a:ext uri="{FF2B5EF4-FFF2-40B4-BE49-F238E27FC236}">
                <a16:creationId xmlns:a16="http://schemas.microsoft.com/office/drawing/2014/main" id="{D0FA4C96-341F-2245-1DFA-FEC2134D3D13}"/>
              </a:ext>
            </a:extLst>
          </p:cNvPr>
          <p:cNvSpPr txBox="1"/>
          <p:nvPr/>
        </p:nvSpPr>
        <p:spPr>
          <a:xfrm>
            <a:off x="7073921" y="1487150"/>
            <a:ext cx="2857899" cy="369332"/>
          </a:xfrm>
          <a:prstGeom prst="rect">
            <a:avLst/>
          </a:prstGeom>
          <a:noFill/>
        </p:spPr>
        <p:txBody>
          <a:bodyPr wrap="square" rtlCol="0">
            <a:spAutoFit/>
          </a:bodyPr>
          <a:lstStyle/>
          <a:p>
            <a:r>
              <a:rPr lang="en-US" u="sng" dirty="0"/>
              <a:t>Random immediate reward</a:t>
            </a:r>
            <a:endParaRPr lang="en-AE" u="sng" dirty="0"/>
          </a:p>
        </p:txBody>
      </p:sp>
      <p:pic>
        <p:nvPicPr>
          <p:cNvPr id="11" name="Picture 10">
            <a:extLst>
              <a:ext uri="{FF2B5EF4-FFF2-40B4-BE49-F238E27FC236}">
                <a16:creationId xmlns:a16="http://schemas.microsoft.com/office/drawing/2014/main" id="{2BEAB5C7-FD70-9170-9DDA-2D4DBCAC0C5B}"/>
              </a:ext>
            </a:extLst>
          </p:cNvPr>
          <p:cNvPicPr>
            <a:picLocks noChangeAspect="1"/>
          </p:cNvPicPr>
          <p:nvPr/>
        </p:nvPicPr>
        <p:blipFill>
          <a:blip r:embed="rId5"/>
          <a:stretch>
            <a:fillRect/>
          </a:stretch>
        </p:blipFill>
        <p:spPr>
          <a:xfrm>
            <a:off x="7137454" y="2239740"/>
            <a:ext cx="3781953" cy="819264"/>
          </a:xfrm>
          <a:prstGeom prst="rect">
            <a:avLst/>
          </a:prstGeom>
        </p:spPr>
      </p:pic>
      <p:pic>
        <p:nvPicPr>
          <p:cNvPr id="14" name="Picture 13">
            <a:extLst>
              <a:ext uri="{FF2B5EF4-FFF2-40B4-BE49-F238E27FC236}">
                <a16:creationId xmlns:a16="http://schemas.microsoft.com/office/drawing/2014/main" id="{BCA101A0-AE6E-D6DF-7C5C-98036D1D44EB}"/>
              </a:ext>
            </a:extLst>
          </p:cNvPr>
          <p:cNvPicPr>
            <a:picLocks noChangeAspect="1"/>
          </p:cNvPicPr>
          <p:nvPr/>
        </p:nvPicPr>
        <p:blipFill>
          <a:blip r:embed="rId6"/>
          <a:stretch>
            <a:fillRect/>
          </a:stretch>
        </p:blipFill>
        <p:spPr>
          <a:xfrm>
            <a:off x="7137454" y="4246033"/>
            <a:ext cx="2857899" cy="914528"/>
          </a:xfrm>
          <a:prstGeom prst="rect">
            <a:avLst/>
          </a:prstGeom>
        </p:spPr>
      </p:pic>
      <p:sp>
        <p:nvSpPr>
          <p:cNvPr id="15" name="Rectangle 14">
            <a:extLst>
              <a:ext uri="{FF2B5EF4-FFF2-40B4-BE49-F238E27FC236}">
                <a16:creationId xmlns:a16="http://schemas.microsoft.com/office/drawing/2014/main" id="{092EE828-86F6-DB97-7707-A36B552B81CF}"/>
              </a:ext>
            </a:extLst>
          </p:cNvPr>
          <p:cNvSpPr/>
          <p:nvPr/>
        </p:nvSpPr>
        <p:spPr>
          <a:xfrm>
            <a:off x="1133856" y="1344168"/>
            <a:ext cx="10219944" cy="4855464"/>
          </a:xfrm>
          <a:prstGeom prst="rect">
            <a:avLst/>
          </a:prstGeom>
          <a:noFill/>
          <a:ln w="19050">
            <a:solidFill>
              <a:schemeClr val="tx1"/>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AE"/>
          </a:p>
        </p:txBody>
      </p:sp>
    </p:spTree>
    <p:custDataLst>
      <p:tags r:id="rId1"/>
    </p:custDataLst>
    <p:extLst>
      <p:ext uri="{BB962C8B-B14F-4D97-AF65-F5344CB8AC3E}">
        <p14:creationId xmlns:p14="http://schemas.microsoft.com/office/powerpoint/2010/main" val="313517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9C02CF-8290-B1E5-B67C-4B72B481A64C}"/>
              </a:ext>
            </a:extLst>
          </p:cNvPr>
          <p:cNvSpPr>
            <a:spLocks noGrp="1"/>
          </p:cNvSpPr>
          <p:nvPr>
            <p:ph type="sldNum" sz="quarter" idx="12"/>
          </p:nvPr>
        </p:nvSpPr>
        <p:spPr/>
        <p:txBody>
          <a:bodyPr/>
          <a:lstStyle/>
          <a:p>
            <a:fld id="{9FF96B15-8338-45D5-A943-561235072D66}" type="slidenum">
              <a:rPr lang="en-US" noProof="0" smtClean="0"/>
              <a:t>6</a:t>
            </a:fld>
            <a:endParaRPr lang="en-US" noProof="0" dirty="0"/>
          </a:p>
        </p:txBody>
      </p:sp>
      <p:sp>
        <p:nvSpPr>
          <p:cNvPr id="6" name="Title 1">
            <a:extLst>
              <a:ext uri="{FF2B5EF4-FFF2-40B4-BE49-F238E27FC236}">
                <a16:creationId xmlns:a16="http://schemas.microsoft.com/office/drawing/2014/main" id="{667C0643-B342-DB61-71D8-FFE8EAEBF157}"/>
              </a:ext>
            </a:extLst>
          </p:cNvPr>
          <p:cNvSpPr txBox="1">
            <a:spLocks/>
          </p:cNvSpPr>
          <p:nvPr/>
        </p:nvSpPr>
        <p:spPr>
          <a:xfrm>
            <a:off x="451513" y="406051"/>
            <a:ext cx="6915358" cy="6814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2">
                    <a:lumMod val="50000"/>
                  </a:schemeClr>
                </a:solidFill>
              </a:rPr>
              <a:t>Problem statement:</a:t>
            </a:r>
            <a:endParaRPr lang="en-AE" dirty="0">
              <a:solidFill>
                <a:schemeClr val="bg2">
                  <a:lumMod val="50000"/>
                </a:schemeClr>
              </a:solidFill>
            </a:endParaRPr>
          </a:p>
        </p:txBody>
      </p:sp>
      <p:pic>
        <p:nvPicPr>
          <p:cNvPr id="7" name="Picture 6">
            <a:extLst>
              <a:ext uri="{FF2B5EF4-FFF2-40B4-BE49-F238E27FC236}">
                <a16:creationId xmlns:a16="http://schemas.microsoft.com/office/drawing/2014/main" id="{AE3B5E79-0146-CDEB-11C3-468897403331}"/>
              </a:ext>
            </a:extLst>
          </p:cNvPr>
          <p:cNvPicPr>
            <a:picLocks noChangeAspect="1"/>
          </p:cNvPicPr>
          <p:nvPr/>
        </p:nvPicPr>
        <p:blipFill>
          <a:blip r:embed="rId2"/>
          <a:stretch>
            <a:fillRect/>
          </a:stretch>
        </p:blipFill>
        <p:spPr>
          <a:xfrm>
            <a:off x="5911272" y="1390620"/>
            <a:ext cx="4913746" cy="1867222"/>
          </a:xfrm>
          <a:prstGeom prst="rect">
            <a:avLst/>
          </a:prstGeom>
          <a:noFill/>
        </p:spPr>
      </p:pic>
      <p:sp>
        <p:nvSpPr>
          <p:cNvPr id="8" name="TextBox 7">
            <a:extLst>
              <a:ext uri="{FF2B5EF4-FFF2-40B4-BE49-F238E27FC236}">
                <a16:creationId xmlns:a16="http://schemas.microsoft.com/office/drawing/2014/main" id="{4384A876-EA93-0A56-7F36-E8D45A1183A7}"/>
              </a:ext>
            </a:extLst>
          </p:cNvPr>
          <p:cNvSpPr txBox="1"/>
          <p:nvPr/>
        </p:nvSpPr>
        <p:spPr>
          <a:xfrm>
            <a:off x="819808" y="3973650"/>
            <a:ext cx="9770674" cy="2031325"/>
          </a:xfrm>
          <a:prstGeom prst="rect">
            <a:avLst/>
          </a:prstGeom>
          <a:noFill/>
        </p:spPr>
        <p:txBody>
          <a:bodyPr wrap="square" rtlCol="0">
            <a:spAutoFit/>
          </a:bodyPr>
          <a:lstStyle/>
          <a:p>
            <a:pPr marL="285750" indent="-285750">
              <a:buFont typeface="Arial" panose="020B0604020202020204" pitchFamily="34" charset="0"/>
              <a:buChar char="•"/>
            </a:pPr>
            <a:r>
              <a:rPr lang="en-US"/>
              <a:t>Random Returns are often Complex and Multimodal</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Modelling the expected return hides this </a:t>
            </a:r>
            <a:r>
              <a:rPr lang="en-US">
                <a:solidFill>
                  <a:schemeClr val="accent2">
                    <a:lumMod val="75000"/>
                  </a:schemeClr>
                </a:solidFill>
              </a:rPr>
              <a:t>intrinsic randomness</a:t>
            </a:r>
            <a:r>
              <a:rPr lang="en-US"/>
              <a:t>: </a:t>
            </a:r>
          </a:p>
          <a:p>
            <a:endParaRPr lang="en-US"/>
          </a:p>
          <a:p>
            <a:r>
              <a:rPr lang="en-US"/>
              <a:t>		R(x) = 139 in Monopoly </a:t>
            </a:r>
          </a:p>
          <a:p>
            <a:r>
              <a:rPr lang="en-US"/>
              <a:t>			or</a:t>
            </a:r>
          </a:p>
          <a:p>
            <a:r>
              <a:rPr lang="en-US"/>
              <a:t>		R(x) = 18 in Train problem		</a:t>
            </a:r>
            <a:r>
              <a:rPr lang="en-US" i="1">
                <a:solidFill>
                  <a:srgbClr val="00B0F0"/>
                </a:solidFill>
              </a:rPr>
              <a:t>&lt; never actually achieved ! &gt;</a:t>
            </a:r>
            <a:endParaRPr lang="en-AE" i="1" dirty="0">
              <a:solidFill>
                <a:srgbClr val="00B0F0"/>
              </a:solidFill>
            </a:endParaRPr>
          </a:p>
        </p:txBody>
      </p:sp>
      <p:pic>
        <p:nvPicPr>
          <p:cNvPr id="5" name="Picture 4">
            <a:extLst>
              <a:ext uri="{FF2B5EF4-FFF2-40B4-BE49-F238E27FC236}">
                <a16:creationId xmlns:a16="http://schemas.microsoft.com/office/drawing/2014/main" id="{AF006122-CAB1-2EED-94A2-A0BBD172DF3C}"/>
              </a:ext>
            </a:extLst>
          </p:cNvPr>
          <p:cNvPicPr>
            <a:picLocks noChangeAspect="1"/>
          </p:cNvPicPr>
          <p:nvPr/>
        </p:nvPicPr>
        <p:blipFill>
          <a:blip r:embed="rId3"/>
          <a:stretch>
            <a:fillRect/>
          </a:stretch>
        </p:blipFill>
        <p:spPr>
          <a:xfrm>
            <a:off x="819808" y="1238044"/>
            <a:ext cx="4403834" cy="2134939"/>
          </a:xfrm>
          <a:prstGeom prst="rect">
            <a:avLst/>
          </a:prstGeom>
        </p:spPr>
      </p:pic>
    </p:spTree>
    <p:extLst>
      <p:ext uri="{BB962C8B-B14F-4D97-AF65-F5344CB8AC3E}">
        <p14:creationId xmlns:p14="http://schemas.microsoft.com/office/powerpoint/2010/main" val="3097794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BB37123-197D-2312-15F6-5103133BFFF0}"/>
              </a:ext>
            </a:extLst>
          </p:cNvPr>
          <p:cNvSpPr>
            <a:spLocks noGrp="1"/>
          </p:cNvSpPr>
          <p:nvPr>
            <p:ph type="pic" idx="1"/>
          </p:nvPr>
        </p:nvSpPr>
        <p:spPr/>
        <p:txBody>
          <a:bodyPr/>
          <a:lstStyle/>
          <a:p>
            <a:endParaRPr lang="en-AE" dirty="0"/>
          </a:p>
        </p:txBody>
      </p:sp>
      <p:sp>
        <p:nvSpPr>
          <p:cNvPr id="5" name="Slide Number Placeholder 4">
            <a:extLst>
              <a:ext uri="{FF2B5EF4-FFF2-40B4-BE49-F238E27FC236}">
                <a16:creationId xmlns:a16="http://schemas.microsoft.com/office/drawing/2014/main" id="{662EC980-1FAF-3B79-8F6D-287E865BAEF8}"/>
              </a:ext>
            </a:extLst>
          </p:cNvPr>
          <p:cNvSpPr>
            <a:spLocks noGrp="1"/>
          </p:cNvSpPr>
          <p:nvPr>
            <p:ph type="sldNum" sz="quarter" idx="12"/>
          </p:nvPr>
        </p:nvSpPr>
        <p:spPr/>
        <p:txBody>
          <a:bodyPr/>
          <a:lstStyle/>
          <a:p>
            <a:fld id="{9FF96B15-8338-45D5-A943-561235072D66}" type="slidenum">
              <a:rPr lang="en-US" noProof="0" smtClean="0"/>
              <a:t>7</a:t>
            </a:fld>
            <a:endParaRPr lang="en-US" noProof="0" dirty="0"/>
          </a:p>
        </p:txBody>
      </p:sp>
      <p:pic>
        <p:nvPicPr>
          <p:cNvPr id="8" name="Picture 7">
            <a:extLst>
              <a:ext uri="{FF2B5EF4-FFF2-40B4-BE49-F238E27FC236}">
                <a16:creationId xmlns:a16="http://schemas.microsoft.com/office/drawing/2014/main" id="{05E03C5A-4CD9-3B64-7D8B-AF7FC889F731}"/>
              </a:ext>
            </a:extLst>
          </p:cNvPr>
          <p:cNvPicPr>
            <a:picLocks noChangeAspect="1"/>
          </p:cNvPicPr>
          <p:nvPr/>
        </p:nvPicPr>
        <p:blipFill>
          <a:blip r:embed="rId2"/>
          <a:stretch>
            <a:fillRect/>
          </a:stretch>
        </p:blipFill>
        <p:spPr>
          <a:xfrm>
            <a:off x="8929632" y="4070322"/>
            <a:ext cx="2629764" cy="2004228"/>
          </a:xfrm>
          <a:prstGeom prst="rect">
            <a:avLst/>
          </a:prstGeom>
        </p:spPr>
      </p:pic>
      <p:pic>
        <p:nvPicPr>
          <p:cNvPr id="9" name="Picture 8">
            <a:extLst>
              <a:ext uri="{FF2B5EF4-FFF2-40B4-BE49-F238E27FC236}">
                <a16:creationId xmlns:a16="http://schemas.microsoft.com/office/drawing/2014/main" id="{77797E3C-6F23-0AF7-FB08-8FFDAFE43C8F}"/>
              </a:ext>
            </a:extLst>
          </p:cNvPr>
          <p:cNvPicPr>
            <a:picLocks noChangeAspect="1"/>
          </p:cNvPicPr>
          <p:nvPr/>
        </p:nvPicPr>
        <p:blipFill>
          <a:blip r:embed="rId3"/>
          <a:stretch>
            <a:fillRect/>
          </a:stretch>
        </p:blipFill>
        <p:spPr>
          <a:xfrm>
            <a:off x="6403821" y="1565041"/>
            <a:ext cx="4413557" cy="2009676"/>
          </a:xfrm>
          <a:prstGeom prst="rect">
            <a:avLst/>
          </a:prstGeom>
        </p:spPr>
      </p:pic>
      <p:pic>
        <p:nvPicPr>
          <p:cNvPr id="11" name="Picture 10">
            <a:extLst>
              <a:ext uri="{FF2B5EF4-FFF2-40B4-BE49-F238E27FC236}">
                <a16:creationId xmlns:a16="http://schemas.microsoft.com/office/drawing/2014/main" id="{3104ABDE-1939-5C9F-AACB-4D7268FF4C49}"/>
              </a:ext>
            </a:extLst>
          </p:cNvPr>
          <p:cNvPicPr>
            <a:picLocks noChangeAspect="1"/>
          </p:cNvPicPr>
          <p:nvPr/>
        </p:nvPicPr>
        <p:blipFill>
          <a:blip r:embed="rId4"/>
          <a:stretch>
            <a:fillRect/>
          </a:stretch>
        </p:blipFill>
        <p:spPr>
          <a:xfrm>
            <a:off x="6678195" y="3912423"/>
            <a:ext cx="2172003" cy="2381582"/>
          </a:xfrm>
          <a:prstGeom prst="rect">
            <a:avLst/>
          </a:prstGeom>
        </p:spPr>
      </p:pic>
      <p:pic>
        <p:nvPicPr>
          <p:cNvPr id="15" name="Picture 14">
            <a:extLst>
              <a:ext uri="{FF2B5EF4-FFF2-40B4-BE49-F238E27FC236}">
                <a16:creationId xmlns:a16="http://schemas.microsoft.com/office/drawing/2014/main" id="{C4448692-2D47-84C6-FF79-45E0FB99832D}"/>
              </a:ext>
            </a:extLst>
          </p:cNvPr>
          <p:cNvPicPr>
            <a:picLocks noChangeAspect="1"/>
          </p:cNvPicPr>
          <p:nvPr/>
        </p:nvPicPr>
        <p:blipFill>
          <a:blip r:embed="rId5"/>
          <a:stretch>
            <a:fillRect/>
          </a:stretch>
        </p:blipFill>
        <p:spPr>
          <a:xfrm>
            <a:off x="1754155" y="4070322"/>
            <a:ext cx="1697755" cy="1794769"/>
          </a:xfrm>
          <a:prstGeom prst="rect">
            <a:avLst/>
          </a:prstGeom>
        </p:spPr>
      </p:pic>
      <p:sp>
        <p:nvSpPr>
          <p:cNvPr id="16" name="Title 1">
            <a:extLst>
              <a:ext uri="{FF2B5EF4-FFF2-40B4-BE49-F238E27FC236}">
                <a16:creationId xmlns:a16="http://schemas.microsoft.com/office/drawing/2014/main" id="{2B03193B-35C9-FB25-88B8-D997034F517F}"/>
              </a:ext>
            </a:extLst>
          </p:cNvPr>
          <p:cNvSpPr txBox="1">
            <a:spLocks/>
          </p:cNvSpPr>
          <p:nvPr/>
        </p:nvSpPr>
        <p:spPr>
          <a:xfrm>
            <a:off x="740972" y="853397"/>
            <a:ext cx="3510887" cy="58706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2"/>
                </a:solidFill>
              </a:rPr>
              <a:t>Traditional RL </a:t>
            </a:r>
            <a:endParaRPr lang="en-AE" dirty="0">
              <a:solidFill>
                <a:schemeClr val="bg2"/>
              </a:solidFill>
            </a:endParaRPr>
          </a:p>
        </p:txBody>
      </p:sp>
      <p:sp>
        <p:nvSpPr>
          <p:cNvPr id="17" name="Title 1">
            <a:extLst>
              <a:ext uri="{FF2B5EF4-FFF2-40B4-BE49-F238E27FC236}">
                <a16:creationId xmlns:a16="http://schemas.microsoft.com/office/drawing/2014/main" id="{8F68465D-1DE3-7F3A-5E8D-926A4B535735}"/>
              </a:ext>
            </a:extLst>
          </p:cNvPr>
          <p:cNvSpPr txBox="1">
            <a:spLocks/>
          </p:cNvSpPr>
          <p:nvPr/>
        </p:nvSpPr>
        <p:spPr>
          <a:xfrm>
            <a:off x="6161979" y="758979"/>
            <a:ext cx="6915358" cy="6814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2">
                    <a:lumMod val="50000"/>
                  </a:schemeClr>
                </a:solidFill>
              </a:rPr>
              <a:t>Distributional RL </a:t>
            </a:r>
            <a:endParaRPr lang="en-AE" dirty="0">
              <a:solidFill>
                <a:schemeClr val="bg2">
                  <a:lumMod val="50000"/>
                </a:schemeClr>
              </a:solidFill>
            </a:endParaRPr>
          </a:p>
        </p:txBody>
      </p:sp>
      <p:sp>
        <p:nvSpPr>
          <p:cNvPr id="18" name="TextBox 17">
            <a:extLst>
              <a:ext uri="{FF2B5EF4-FFF2-40B4-BE49-F238E27FC236}">
                <a16:creationId xmlns:a16="http://schemas.microsoft.com/office/drawing/2014/main" id="{0AF590DA-6E0D-4446-F521-5D73884BEE45}"/>
              </a:ext>
            </a:extLst>
          </p:cNvPr>
          <p:cNvSpPr txBox="1"/>
          <p:nvPr/>
        </p:nvSpPr>
        <p:spPr>
          <a:xfrm>
            <a:off x="3315661" y="5991509"/>
            <a:ext cx="2743200" cy="369332"/>
          </a:xfrm>
          <a:prstGeom prst="rect">
            <a:avLst/>
          </a:prstGeom>
          <a:noFill/>
        </p:spPr>
        <p:txBody>
          <a:bodyPr wrap="square" rtlCol="0">
            <a:spAutoFit/>
          </a:bodyPr>
          <a:lstStyle/>
          <a:p>
            <a:r>
              <a:rPr lang="en-US" dirty="0"/>
              <a:t>Image source : </a:t>
            </a:r>
            <a:r>
              <a:rPr lang="en-US" dirty="0">
                <a:hlinkClick r:id="rId6"/>
              </a:rPr>
              <a:t>source</a:t>
            </a:r>
            <a:endParaRPr lang="en-AE" dirty="0"/>
          </a:p>
        </p:txBody>
      </p:sp>
    </p:spTree>
    <p:extLst>
      <p:ext uri="{BB962C8B-B14F-4D97-AF65-F5344CB8AC3E}">
        <p14:creationId xmlns:p14="http://schemas.microsoft.com/office/powerpoint/2010/main" val="3276560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58D11-8DB9-6735-1ADC-D8D62F62D305}"/>
              </a:ext>
            </a:extLst>
          </p:cNvPr>
          <p:cNvSpPr>
            <a:spLocks noGrp="1"/>
          </p:cNvSpPr>
          <p:nvPr>
            <p:ph type="title"/>
          </p:nvPr>
        </p:nvSpPr>
        <p:spPr>
          <a:xfrm>
            <a:off x="606876" y="569343"/>
            <a:ext cx="4646612" cy="590909"/>
          </a:xfrm>
        </p:spPr>
        <p:txBody>
          <a:bodyPr/>
          <a:lstStyle/>
          <a:p>
            <a:r>
              <a:rPr lang="en-US" dirty="0"/>
              <a:t>Agenda | </a:t>
            </a:r>
            <a:r>
              <a:rPr lang="en-US" sz="2800" dirty="0">
                <a:solidFill>
                  <a:schemeClr val="tx2">
                    <a:lumMod val="50000"/>
                    <a:lumOff val="50000"/>
                  </a:schemeClr>
                </a:solidFill>
                <a:latin typeface="+mn-lt"/>
                <a:ea typeface="+mn-ea"/>
                <a:cs typeface="+mn-cs"/>
              </a:rPr>
              <a:t>Distributional RL</a:t>
            </a:r>
            <a:endParaRPr lang="en-AE" sz="1600" dirty="0">
              <a:solidFill>
                <a:schemeClr val="tx2">
                  <a:lumMod val="50000"/>
                  <a:lumOff val="50000"/>
                </a:schemeClr>
              </a:solidFill>
              <a:latin typeface="+mn-lt"/>
              <a:ea typeface="+mn-ea"/>
              <a:cs typeface="+mn-cs"/>
            </a:endParaRPr>
          </a:p>
        </p:txBody>
      </p:sp>
      <p:sp>
        <p:nvSpPr>
          <p:cNvPr id="4" name="Text Placeholder 3">
            <a:extLst>
              <a:ext uri="{FF2B5EF4-FFF2-40B4-BE49-F238E27FC236}">
                <a16:creationId xmlns:a16="http://schemas.microsoft.com/office/drawing/2014/main" id="{068836C8-7E0C-EEF1-627C-688D09C8E481}"/>
              </a:ext>
            </a:extLst>
          </p:cNvPr>
          <p:cNvSpPr>
            <a:spLocks noGrp="1"/>
          </p:cNvSpPr>
          <p:nvPr>
            <p:ph type="body" sz="half" idx="2"/>
          </p:nvPr>
        </p:nvSpPr>
        <p:spPr>
          <a:xfrm>
            <a:off x="606877" y="1457864"/>
            <a:ext cx="5837056" cy="5003321"/>
          </a:xfrm>
        </p:spPr>
        <p:txBody>
          <a:bodyPr>
            <a:normAutofit/>
          </a:bodyPr>
          <a:lstStyle/>
          <a:p>
            <a:pPr marL="457200" indent="-457200">
              <a:buFont typeface="Courier New" panose="02070309020205020404" pitchFamily="49" charset="0"/>
              <a:buChar char="o"/>
            </a:pPr>
            <a:endParaRPr lang="en-US" sz="2800" dirty="0"/>
          </a:p>
          <a:p>
            <a:pPr marL="457200" indent="-457200">
              <a:buFont typeface="Courier New" panose="02070309020205020404" pitchFamily="49" charset="0"/>
              <a:buChar char="o"/>
            </a:pPr>
            <a:r>
              <a:rPr lang="en-US" sz="2800" dirty="0"/>
              <a:t>Preamble</a:t>
            </a:r>
          </a:p>
          <a:p>
            <a:pPr marL="457200" indent="-457200">
              <a:buFont typeface="Courier New" panose="02070309020205020404" pitchFamily="49" charset="0"/>
              <a:buChar char="o"/>
            </a:pPr>
            <a:endParaRPr lang="en-US" sz="2800" dirty="0"/>
          </a:p>
          <a:p>
            <a:pPr marL="457200" indent="-457200">
              <a:buFont typeface="Courier New" panose="02070309020205020404" pitchFamily="49" charset="0"/>
              <a:buChar char="o"/>
            </a:pPr>
            <a:r>
              <a:rPr lang="en-US" sz="2800" dirty="0"/>
              <a:t>C51 Algorithm </a:t>
            </a:r>
          </a:p>
          <a:p>
            <a:pPr marL="457200" indent="-457200">
              <a:buFont typeface="Courier New" panose="02070309020205020404" pitchFamily="49" charset="0"/>
              <a:buChar char="o"/>
            </a:pPr>
            <a:endParaRPr lang="en-US" sz="2800" dirty="0"/>
          </a:p>
          <a:p>
            <a:pPr marL="457200" indent="-457200">
              <a:buFont typeface="Courier New" panose="02070309020205020404" pitchFamily="49" charset="0"/>
              <a:buChar char="o"/>
            </a:pPr>
            <a:r>
              <a:rPr lang="en-US" sz="2800" dirty="0"/>
              <a:t>Evaluation and Results</a:t>
            </a:r>
          </a:p>
          <a:p>
            <a:pPr marL="457200" indent="-457200">
              <a:buFont typeface="Courier New" panose="02070309020205020404" pitchFamily="49" charset="0"/>
              <a:buChar char="o"/>
            </a:pPr>
            <a:endParaRPr lang="en-US" sz="2800" dirty="0"/>
          </a:p>
          <a:p>
            <a:pPr marL="457200" indent="-457200">
              <a:buFont typeface="Courier New" panose="02070309020205020404" pitchFamily="49" charset="0"/>
              <a:buChar char="o"/>
            </a:pPr>
            <a:r>
              <a:rPr lang="en-US" sz="2800" dirty="0"/>
              <a:t>Summary</a:t>
            </a:r>
          </a:p>
        </p:txBody>
      </p:sp>
      <p:sp>
        <p:nvSpPr>
          <p:cNvPr id="5" name="Slide Number Placeholder 4">
            <a:extLst>
              <a:ext uri="{FF2B5EF4-FFF2-40B4-BE49-F238E27FC236}">
                <a16:creationId xmlns:a16="http://schemas.microsoft.com/office/drawing/2014/main" id="{7884725F-B82B-8D60-E80F-5D9CABA022E6}"/>
              </a:ext>
            </a:extLst>
          </p:cNvPr>
          <p:cNvSpPr>
            <a:spLocks noGrp="1"/>
          </p:cNvSpPr>
          <p:nvPr>
            <p:ph type="sldNum" sz="quarter" idx="12"/>
          </p:nvPr>
        </p:nvSpPr>
        <p:spPr/>
        <p:txBody>
          <a:bodyPr/>
          <a:lstStyle/>
          <a:p>
            <a:fld id="{9FF96B15-8338-45D5-A943-561235072D66}" type="slidenum">
              <a:rPr lang="en-US" noProof="0" smtClean="0"/>
              <a:t>8</a:t>
            </a:fld>
            <a:endParaRPr lang="en-US" noProof="0" dirty="0"/>
          </a:p>
        </p:txBody>
      </p:sp>
    </p:spTree>
    <p:extLst>
      <p:ext uri="{BB962C8B-B14F-4D97-AF65-F5344CB8AC3E}">
        <p14:creationId xmlns:p14="http://schemas.microsoft.com/office/powerpoint/2010/main" val="440545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A63406-C067-5EBD-88BE-7F4AFBF2FC45}"/>
              </a:ext>
            </a:extLst>
          </p:cNvPr>
          <p:cNvSpPr>
            <a:spLocks noGrp="1"/>
          </p:cNvSpPr>
          <p:nvPr>
            <p:ph type="sldNum" sz="quarter" idx="12"/>
          </p:nvPr>
        </p:nvSpPr>
        <p:spPr/>
        <p:txBody>
          <a:bodyPr/>
          <a:lstStyle/>
          <a:p>
            <a:fld id="{9FF96B15-8338-45D5-A943-561235072D66}" type="slidenum">
              <a:rPr lang="en-US" noProof="0" smtClean="0"/>
              <a:t>9</a:t>
            </a:fld>
            <a:endParaRPr lang="en-US" noProof="0" dirty="0"/>
          </a:p>
        </p:txBody>
      </p:sp>
      <p:sp>
        <p:nvSpPr>
          <p:cNvPr id="3" name="Text Placeholder 3">
            <a:extLst>
              <a:ext uri="{FF2B5EF4-FFF2-40B4-BE49-F238E27FC236}">
                <a16:creationId xmlns:a16="http://schemas.microsoft.com/office/drawing/2014/main" id="{0278520C-34E7-2ADE-C25A-F14236457270}"/>
              </a:ext>
            </a:extLst>
          </p:cNvPr>
          <p:cNvSpPr txBox="1">
            <a:spLocks/>
          </p:cNvSpPr>
          <p:nvPr/>
        </p:nvSpPr>
        <p:spPr>
          <a:xfrm>
            <a:off x="253194" y="1587260"/>
            <a:ext cx="2507259" cy="442535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Courier New" panose="02070309020205020404" pitchFamily="49" charset="0"/>
              <a:buChar char="o"/>
            </a:pPr>
            <a:endParaRPr lang="en-US" sz="1600" dirty="0"/>
          </a:p>
          <a:p>
            <a:pPr marL="0" indent="0">
              <a:buNone/>
            </a:pPr>
            <a:r>
              <a:rPr lang="en-US" sz="1600" dirty="0">
                <a:solidFill>
                  <a:schemeClr val="tx2">
                    <a:lumMod val="50000"/>
                    <a:lumOff val="50000"/>
                  </a:schemeClr>
                </a:solidFill>
              </a:rPr>
              <a:t>Preamble</a:t>
            </a:r>
          </a:p>
          <a:p>
            <a:pPr marL="0" indent="0">
              <a:buNone/>
            </a:pPr>
            <a:endParaRPr lang="en-US" sz="1600" dirty="0"/>
          </a:p>
          <a:p>
            <a:pPr marL="0" indent="0">
              <a:buNone/>
            </a:pPr>
            <a:r>
              <a:rPr lang="en-US" sz="1600" dirty="0"/>
              <a:t>C51 Algorithm </a:t>
            </a:r>
          </a:p>
          <a:p>
            <a:pPr marL="0" indent="0">
              <a:buNone/>
            </a:pPr>
            <a:endParaRPr lang="en-US" sz="1600" dirty="0"/>
          </a:p>
          <a:p>
            <a:pPr marL="0" indent="0">
              <a:buNone/>
            </a:pPr>
            <a:r>
              <a:rPr lang="en-US" sz="1600" dirty="0"/>
              <a:t>Evaluation and Results</a:t>
            </a:r>
          </a:p>
          <a:p>
            <a:pPr marL="0" indent="0">
              <a:buNone/>
            </a:pPr>
            <a:endParaRPr lang="en-US" sz="1600" dirty="0"/>
          </a:p>
          <a:p>
            <a:pPr marL="0" indent="0">
              <a:buNone/>
            </a:pPr>
            <a:r>
              <a:rPr lang="en-US" sz="1600" dirty="0"/>
              <a:t>Summary</a:t>
            </a:r>
          </a:p>
        </p:txBody>
      </p:sp>
      <p:sp>
        <p:nvSpPr>
          <p:cNvPr id="4" name="Title 1">
            <a:extLst>
              <a:ext uri="{FF2B5EF4-FFF2-40B4-BE49-F238E27FC236}">
                <a16:creationId xmlns:a16="http://schemas.microsoft.com/office/drawing/2014/main" id="{4313DAB5-5AA8-E519-B341-F282B243B16C}"/>
              </a:ext>
            </a:extLst>
          </p:cNvPr>
          <p:cNvSpPr txBox="1">
            <a:spLocks/>
          </p:cNvSpPr>
          <p:nvPr/>
        </p:nvSpPr>
        <p:spPr>
          <a:xfrm>
            <a:off x="322204" y="396815"/>
            <a:ext cx="6915358" cy="6814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2">
                    <a:lumMod val="50000"/>
                  </a:schemeClr>
                </a:solidFill>
              </a:rPr>
              <a:t>Distributional RL </a:t>
            </a:r>
            <a:endParaRPr lang="en-AE" dirty="0">
              <a:solidFill>
                <a:schemeClr val="bg2">
                  <a:lumMod val="50000"/>
                </a:schemeClr>
              </a:solidFill>
            </a:endParaRPr>
          </a:p>
        </p:txBody>
      </p:sp>
      <p:cxnSp>
        <p:nvCxnSpPr>
          <p:cNvPr id="6" name="Straight Connector 5">
            <a:extLst>
              <a:ext uri="{FF2B5EF4-FFF2-40B4-BE49-F238E27FC236}">
                <a16:creationId xmlns:a16="http://schemas.microsoft.com/office/drawing/2014/main" id="{CAAF2900-1B6F-A321-12AA-4FC653BDC4CF}"/>
              </a:ext>
            </a:extLst>
          </p:cNvPr>
          <p:cNvCxnSpPr/>
          <p:nvPr/>
        </p:nvCxnSpPr>
        <p:spPr>
          <a:xfrm>
            <a:off x="2665570" y="1457864"/>
            <a:ext cx="0" cy="5184476"/>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4036C903-446E-2F9A-3CCF-538FCA1DFE31}"/>
              </a:ext>
            </a:extLst>
          </p:cNvPr>
          <p:cNvSpPr txBox="1"/>
          <p:nvPr/>
        </p:nvSpPr>
        <p:spPr>
          <a:xfrm>
            <a:off x="2905997" y="1290422"/>
            <a:ext cx="3232502" cy="769441"/>
          </a:xfrm>
          <a:prstGeom prst="rect">
            <a:avLst/>
          </a:prstGeom>
          <a:noFill/>
        </p:spPr>
        <p:txBody>
          <a:bodyPr wrap="square" rtlCol="0">
            <a:spAutoFit/>
          </a:bodyPr>
          <a:lstStyle/>
          <a:p>
            <a:r>
              <a:rPr lang="en-US" sz="2400" dirty="0">
                <a:solidFill>
                  <a:schemeClr val="tx2">
                    <a:lumMod val="50000"/>
                    <a:lumOff val="50000"/>
                  </a:schemeClr>
                </a:solidFill>
              </a:rPr>
              <a:t>Bellman</a:t>
            </a:r>
            <a:r>
              <a:rPr lang="en-US" sz="4400" dirty="0"/>
              <a:t> </a:t>
            </a:r>
            <a:r>
              <a:rPr lang="en-US" sz="2400" dirty="0">
                <a:solidFill>
                  <a:schemeClr val="tx2">
                    <a:lumMod val="50000"/>
                    <a:lumOff val="50000"/>
                  </a:schemeClr>
                </a:solidFill>
              </a:rPr>
              <a:t>Equations</a:t>
            </a:r>
            <a:endParaRPr lang="en-AE" sz="2400" dirty="0">
              <a:solidFill>
                <a:schemeClr val="tx2">
                  <a:lumMod val="50000"/>
                  <a:lumOff val="50000"/>
                </a:schemeClr>
              </a:solidFill>
            </a:endParaRPr>
          </a:p>
        </p:txBody>
      </p:sp>
      <p:pic>
        <p:nvPicPr>
          <p:cNvPr id="15" name="Picture 14">
            <a:extLst>
              <a:ext uri="{FF2B5EF4-FFF2-40B4-BE49-F238E27FC236}">
                <a16:creationId xmlns:a16="http://schemas.microsoft.com/office/drawing/2014/main" id="{55B0F025-BA65-7EE6-9664-E3A1E21A8E4F}"/>
              </a:ext>
            </a:extLst>
          </p:cNvPr>
          <p:cNvPicPr>
            <a:picLocks noChangeAspect="1"/>
          </p:cNvPicPr>
          <p:nvPr/>
        </p:nvPicPr>
        <p:blipFill>
          <a:blip r:embed="rId3"/>
          <a:stretch>
            <a:fillRect/>
          </a:stretch>
        </p:blipFill>
        <p:spPr>
          <a:xfrm>
            <a:off x="3909338" y="2104910"/>
            <a:ext cx="4458322" cy="657317"/>
          </a:xfrm>
          <a:prstGeom prst="rect">
            <a:avLst/>
          </a:prstGeom>
        </p:spPr>
      </p:pic>
      <p:pic>
        <p:nvPicPr>
          <p:cNvPr id="17" name="Picture 16">
            <a:extLst>
              <a:ext uri="{FF2B5EF4-FFF2-40B4-BE49-F238E27FC236}">
                <a16:creationId xmlns:a16="http://schemas.microsoft.com/office/drawing/2014/main" id="{919D4D0F-1C31-F92A-0032-E9E18BF58C81}"/>
              </a:ext>
            </a:extLst>
          </p:cNvPr>
          <p:cNvPicPr>
            <a:picLocks noChangeAspect="1"/>
          </p:cNvPicPr>
          <p:nvPr/>
        </p:nvPicPr>
        <p:blipFill>
          <a:blip r:embed="rId4"/>
          <a:stretch>
            <a:fillRect/>
          </a:stretch>
        </p:blipFill>
        <p:spPr>
          <a:xfrm>
            <a:off x="3909338" y="2729194"/>
            <a:ext cx="4782217" cy="628738"/>
          </a:xfrm>
          <a:prstGeom prst="rect">
            <a:avLst/>
          </a:prstGeom>
        </p:spPr>
      </p:pic>
      <p:pic>
        <p:nvPicPr>
          <p:cNvPr id="19" name="Picture 18">
            <a:extLst>
              <a:ext uri="{FF2B5EF4-FFF2-40B4-BE49-F238E27FC236}">
                <a16:creationId xmlns:a16="http://schemas.microsoft.com/office/drawing/2014/main" id="{C8285C91-8285-D925-E98A-45F1E1C60F23}"/>
              </a:ext>
            </a:extLst>
          </p:cNvPr>
          <p:cNvPicPr>
            <a:picLocks noChangeAspect="1"/>
          </p:cNvPicPr>
          <p:nvPr/>
        </p:nvPicPr>
        <p:blipFill>
          <a:blip r:embed="rId5"/>
          <a:stretch>
            <a:fillRect/>
          </a:stretch>
        </p:blipFill>
        <p:spPr>
          <a:xfrm>
            <a:off x="3779883" y="4202433"/>
            <a:ext cx="5001323" cy="1162212"/>
          </a:xfrm>
          <a:prstGeom prst="rect">
            <a:avLst/>
          </a:prstGeom>
        </p:spPr>
      </p:pic>
      <p:sp>
        <p:nvSpPr>
          <p:cNvPr id="21" name="TextBox 20">
            <a:extLst>
              <a:ext uri="{FF2B5EF4-FFF2-40B4-BE49-F238E27FC236}">
                <a16:creationId xmlns:a16="http://schemas.microsoft.com/office/drawing/2014/main" id="{795F8C12-AEAB-F310-5504-4D3D1D85A969}"/>
              </a:ext>
            </a:extLst>
          </p:cNvPr>
          <p:cNvSpPr txBox="1"/>
          <p:nvPr/>
        </p:nvSpPr>
        <p:spPr>
          <a:xfrm>
            <a:off x="2905997" y="3500069"/>
            <a:ext cx="6889644" cy="461665"/>
          </a:xfrm>
          <a:prstGeom prst="rect">
            <a:avLst/>
          </a:prstGeom>
          <a:noFill/>
        </p:spPr>
        <p:txBody>
          <a:bodyPr wrap="square">
            <a:spAutoFit/>
          </a:bodyPr>
          <a:lstStyle/>
          <a:p>
            <a:r>
              <a:rPr lang="en-US" sz="2400" dirty="0">
                <a:solidFill>
                  <a:schemeClr val="tx2">
                    <a:lumMod val="50000"/>
                    <a:lumOff val="50000"/>
                  </a:schemeClr>
                </a:solidFill>
              </a:rPr>
              <a:t>Bellman</a:t>
            </a:r>
            <a:r>
              <a:rPr lang="en-US" dirty="0"/>
              <a:t> </a:t>
            </a:r>
            <a:r>
              <a:rPr lang="en-US" sz="2400" dirty="0">
                <a:solidFill>
                  <a:schemeClr val="tx2">
                    <a:lumMod val="50000"/>
                    <a:lumOff val="50000"/>
                  </a:schemeClr>
                </a:solidFill>
              </a:rPr>
              <a:t>operator </a:t>
            </a:r>
            <a:r>
              <a:rPr lang="en-US" sz="2400" b="1" dirty="0">
                <a:solidFill>
                  <a:schemeClr val="tx2">
                    <a:lumMod val="50000"/>
                    <a:lumOff val="50000"/>
                  </a:schemeClr>
                </a:solidFill>
              </a:rPr>
              <a:t>T π </a:t>
            </a:r>
            <a:r>
              <a:rPr lang="en-US" sz="2400" dirty="0">
                <a:solidFill>
                  <a:schemeClr val="tx2">
                    <a:lumMod val="50000"/>
                    <a:lumOff val="50000"/>
                  </a:schemeClr>
                </a:solidFill>
              </a:rPr>
              <a:t>and optimality operator </a:t>
            </a:r>
            <a:r>
              <a:rPr lang="en-US" sz="2400" b="1" dirty="0">
                <a:solidFill>
                  <a:schemeClr val="tx2">
                    <a:lumMod val="50000"/>
                    <a:lumOff val="50000"/>
                  </a:schemeClr>
                </a:solidFill>
              </a:rPr>
              <a:t>T</a:t>
            </a:r>
            <a:endParaRPr lang="en-AE" sz="2400" b="1" dirty="0">
              <a:solidFill>
                <a:schemeClr val="tx2">
                  <a:lumMod val="50000"/>
                  <a:lumOff val="50000"/>
                </a:schemeClr>
              </a:solidFill>
            </a:endParaRPr>
          </a:p>
        </p:txBody>
      </p:sp>
    </p:spTree>
    <p:extLst>
      <p:ext uri="{BB962C8B-B14F-4D97-AF65-F5344CB8AC3E}">
        <p14:creationId xmlns:p14="http://schemas.microsoft.com/office/powerpoint/2010/main" val="241147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p:cTn id="7"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3">
                                            <p:txEl>
                                              <p:pRg st="1" end="1"/>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ppt_x"/>
                                          </p:val>
                                        </p:tav>
                                        <p:tav tm="100000">
                                          <p:val>
                                            <p:strVal val="#ppt_x"/>
                                          </p:val>
                                        </p:tav>
                                      </p:tavLst>
                                    </p:anim>
                                    <p:anim calcmode="lin" valueType="num">
                                      <p:cBhvr additive="base">
                                        <p:cTn id="15" dur="500" fill="hold"/>
                                        <p:tgtEl>
                                          <p:spTgt spid="12"/>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500" fill="hold"/>
                                        <p:tgtEl>
                                          <p:spTgt spid="15"/>
                                        </p:tgtEl>
                                        <p:attrNameLst>
                                          <p:attrName>ppt_x</p:attrName>
                                        </p:attrNameLst>
                                      </p:cBhvr>
                                      <p:tavLst>
                                        <p:tav tm="0">
                                          <p:val>
                                            <p:strVal val="#ppt_x"/>
                                          </p:val>
                                        </p:tav>
                                        <p:tav tm="100000">
                                          <p:val>
                                            <p:strVal val="#ppt_x"/>
                                          </p:val>
                                        </p:tav>
                                      </p:tavLst>
                                    </p:anim>
                                    <p:anim calcmode="lin" valueType="num">
                                      <p:cBhvr additive="base">
                                        <p:cTn id="19" dur="500" fill="hold"/>
                                        <p:tgtEl>
                                          <p:spTgt spid="15"/>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500" fill="hold"/>
                                        <p:tgtEl>
                                          <p:spTgt spid="17"/>
                                        </p:tgtEl>
                                        <p:attrNameLst>
                                          <p:attrName>ppt_x</p:attrName>
                                        </p:attrNameLst>
                                      </p:cBhvr>
                                      <p:tavLst>
                                        <p:tav tm="0">
                                          <p:val>
                                            <p:strVal val="#ppt_x"/>
                                          </p:val>
                                        </p:tav>
                                        <p:tav tm="100000">
                                          <p:val>
                                            <p:strVal val="#ppt_x"/>
                                          </p:val>
                                        </p:tav>
                                      </p:tavLst>
                                    </p:anim>
                                    <p:anim calcmode="lin" valueType="num">
                                      <p:cBhvr additive="base">
                                        <p:cTn id="2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additive="base">
                                        <p:cTn id="28" dur="500" fill="hold"/>
                                        <p:tgtEl>
                                          <p:spTgt spid="21"/>
                                        </p:tgtEl>
                                        <p:attrNameLst>
                                          <p:attrName>ppt_x</p:attrName>
                                        </p:attrNameLst>
                                      </p:cBhvr>
                                      <p:tavLst>
                                        <p:tav tm="0">
                                          <p:val>
                                            <p:strVal val="#ppt_x"/>
                                          </p:val>
                                        </p:tav>
                                        <p:tav tm="100000">
                                          <p:val>
                                            <p:strVal val="#ppt_x"/>
                                          </p:val>
                                        </p:tav>
                                      </p:tavLst>
                                    </p:anim>
                                    <p:anim calcmode="lin" valueType="num">
                                      <p:cBhvr additive="base">
                                        <p:cTn id="29" dur="500" fill="hold"/>
                                        <p:tgtEl>
                                          <p:spTgt spid="21"/>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500" fill="hold"/>
                                        <p:tgtEl>
                                          <p:spTgt spid="19"/>
                                        </p:tgtEl>
                                        <p:attrNameLst>
                                          <p:attrName>ppt_x</p:attrName>
                                        </p:attrNameLst>
                                      </p:cBhvr>
                                      <p:tavLst>
                                        <p:tav tm="0">
                                          <p:val>
                                            <p:strVal val="#ppt_x"/>
                                          </p:val>
                                        </p:tav>
                                        <p:tav tm="100000">
                                          <p:val>
                                            <p:strVal val="#ppt_x"/>
                                          </p:val>
                                        </p:tav>
                                      </p:tavLst>
                                    </p:anim>
                                    <p:anim calcmode="lin" valueType="num">
                                      <p:cBhvr additive="base">
                                        <p:cTn id="3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1"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1.2|41.7|14"/>
</p:tagLst>
</file>

<file path=ppt/tags/tag2.xml><?xml version="1.0" encoding="utf-8"?>
<p:tagLst xmlns:a="http://schemas.openxmlformats.org/drawingml/2006/main" xmlns:r="http://schemas.openxmlformats.org/officeDocument/2006/relationships" xmlns:p="http://schemas.openxmlformats.org/presentationml/2006/main">
  <p:tag name="TIMING" val="|1.2|43.4|11.5|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CCB9AE35-8A31-4380-94A6-86E5DFCDD123}">
  <ds:schemaRefs>
    <ds:schemaRef ds:uri="http://schemas.microsoft.com/sharepoint/v3/contenttype/forms"/>
  </ds:schemaRefs>
</ds:datastoreItem>
</file>

<file path=customXml/itemProps2.xml><?xml version="1.0" encoding="utf-8"?>
<ds:datastoreItem xmlns:ds="http://schemas.openxmlformats.org/officeDocument/2006/customXml" ds:itemID="{570D0EAE-52CD-493E-A174-3A7CD0E9C7B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83CA34-C6E2-49BA-ACFF-78ADEC0C28FA}">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
  <TotalTime>3849</TotalTime>
  <Words>1804</Words>
  <Application>Microsoft Office PowerPoint</Application>
  <PresentationFormat>Widescreen</PresentationFormat>
  <Paragraphs>426</Paragraphs>
  <Slides>30</Slides>
  <Notes>15</Notes>
  <HiddenSlides>0</HiddenSlides>
  <MMClips>2</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Aptos</vt:lpstr>
      <vt:lpstr>Aptos Display</vt:lpstr>
      <vt:lpstr>Arial</vt:lpstr>
      <vt:lpstr>Calibri</vt:lpstr>
      <vt:lpstr>Cambria Math</vt:lpstr>
      <vt:lpstr>Courier New</vt:lpstr>
      <vt:lpstr>Google Sans</vt:lpstr>
      <vt:lpstr>KaTeX_Main</vt:lpstr>
      <vt:lpstr>KaTeX_Math</vt:lpstr>
      <vt:lpstr>Roboto</vt:lpstr>
      <vt:lpstr>Söhne</vt:lpstr>
      <vt:lpstr>Office Theme</vt:lpstr>
      <vt:lpstr>A Distributional Perspective of Reinforcement Learning  Authors : Marc G. Bellemare, Will Dabney, Rémi Munos </vt:lpstr>
      <vt:lpstr>PowerPoint Presentation</vt:lpstr>
      <vt:lpstr>PowerPoint Presentation</vt:lpstr>
      <vt:lpstr>PowerPoint Presentation</vt:lpstr>
      <vt:lpstr>PowerPoint Presentation</vt:lpstr>
      <vt:lpstr>PowerPoint Presentation</vt:lpstr>
      <vt:lpstr>PowerPoint Presentation</vt:lpstr>
      <vt:lpstr>Agenda | Distributional RL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Distributional Perspective of Reinforcement Learning</dc:title>
  <dc:creator>Balaji Ramamurthy</dc:creator>
  <cp:lastModifiedBy>Balaji Ramamurthy</cp:lastModifiedBy>
  <cp:revision>399</cp:revision>
  <dcterms:created xsi:type="dcterms:W3CDTF">2024-03-04T00:00:30Z</dcterms:created>
  <dcterms:modified xsi:type="dcterms:W3CDTF">2024-03-11T23:56:01Z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